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357" r:id="rId2"/>
    <p:sldId id="340" r:id="rId3"/>
    <p:sldId id="289" r:id="rId4"/>
    <p:sldId id="280" r:id="rId5"/>
    <p:sldId id="290" r:id="rId6"/>
    <p:sldId id="281" r:id="rId7"/>
    <p:sldId id="259" r:id="rId8"/>
    <p:sldId id="300" r:id="rId9"/>
    <p:sldId id="301" r:id="rId10"/>
    <p:sldId id="302" r:id="rId11"/>
    <p:sldId id="350" r:id="rId12"/>
    <p:sldId id="344" r:id="rId13"/>
    <p:sldId id="282" r:id="rId14"/>
    <p:sldId id="304" r:id="rId15"/>
    <p:sldId id="305" r:id="rId16"/>
    <p:sldId id="306" r:id="rId17"/>
    <p:sldId id="283" r:id="rId18"/>
    <p:sldId id="345" r:id="rId19"/>
    <p:sldId id="364" r:id="rId20"/>
    <p:sldId id="287" r:id="rId21"/>
    <p:sldId id="358" r:id="rId22"/>
    <p:sldId id="321" r:id="rId23"/>
    <p:sldId id="339" r:id="rId24"/>
    <p:sldId id="335" r:id="rId25"/>
    <p:sldId id="341" r:id="rId26"/>
    <p:sldId id="257" r:id="rId27"/>
    <p:sldId id="359" r:id="rId28"/>
    <p:sldId id="338" r:id="rId29"/>
    <p:sldId id="347" r:id="rId30"/>
    <p:sldId id="348" r:id="rId31"/>
    <p:sldId id="346" r:id="rId32"/>
    <p:sldId id="371" r:id="rId33"/>
    <p:sldId id="333" r:id="rId34"/>
    <p:sldId id="342" r:id="rId35"/>
    <p:sldId id="343" r:id="rId36"/>
    <p:sldId id="356" r:id="rId37"/>
    <p:sldId id="372" r:id="rId38"/>
    <p:sldId id="360" r:id="rId39"/>
    <p:sldId id="365" r:id="rId40"/>
    <p:sldId id="336" r:id="rId41"/>
    <p:sldId id="368" r:id="rId42"/>
    <p:sldId id="362" r:id="rId43"/>
    <p:sldId id="369" r:id="rId44"/>
    <p:sldId id="370" r:id="rId45"/>
    <p:sldId id="363" r:id="rId46"/>
    <p:sldId id="367" r:id="rId47"/>
    <p:sldId id="361" r:id="rId48"/>
    <p:sldId id="35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C000"/>
    <a:srgbClr val="FBD5D1"/>
    <a:srgbClr val="ABD5FF"/>
    <a:srgbClr val="D1E8FF"/>
    <a:srgbClr val="92D050"/>
    <a:srgbClr val="1D9A78"/>
    <a:srgbClr val="FBC03B"/>
    <a:srgbClr val="E7EFEC"/>
    <a:srgbClr val="ADB1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787" autoAdjust="0"/>
  </p:normalViewPr>
  <p:slideViewPr>
    <p:cSldViewPr snapToGrid="0">
      <p:cViewPr varScale="1">
        <p:scale>
          <a:sx n="61" d="100"/>
          <a:sy n="61" d="100"/>
        </p:scale>
        <p:origin x="8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6AE92-8A6C-437C-A4FF-9217B7208171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A2D9C-22FF-423A-899E-F95E434887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915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Species traits can have active roles in shaping phylogenies by influencing net diversification rates, the rates of speciation and extinction.</a:t>
            </a:r>
          </a:p>
          <a:p>
            <a:r>
              <a:rPr lang="en-GB" dirty="0"/>
              <a:t>A trait could promote speciation by increasing fitness, reproductive output, or migration. </a:t>
            </a:r>
          </a:p>
          <a:p>
            <a:r>
              <a:rPr lang="en-GB" dirty="0"/>
              <a:t>Some trait-states may hinder speciation or increase extinction rates. </a:t>
            </a:r>
          </a:p>
          <a:p>
            <a:r>
              <a:rPr lang="en-GB" dirty="0"/>
              <a:t>In the </a:t>
            </a:r>
            <a:r>
              <a:rPr lang="en-GB" dirty="0" err="1"/>
              <a:t>Ruellia</a:t>
            </a:r>
            <a:r>
              <a:rPr lang="en-GB" dirty="0"/>
              <a:t> plant genus, pollinator specialisation is suggested to lead to evolutionary dead-ends. </a:t>
            </a:r>
          </a:p>
          <a:p>
            <a:r>
              <a:rPr lang="en-GB" dirty="0"/>
              <a:t>Seed size in angiosperms is correlated with their diversification. </a:t>
            </a:r>
          </a:p>
          <a:p>
            <a:r>
              <a:rPr lang="en-GB" dirty="0"/>
              <a:t>The decoupled pharyngeal jaw is considered a key contributor to the radiation of African cichlid fishes.</a:t>
            </a:r>
          </a:p>
          <a:p>
            <a:r>
              <a:rPr lang="en-GB" dirty="0"/>
              <a:t>Although a particular trait can have a strong influence on diversification and the evolutionary history of a lineage, often a combination of traits along with other factors (e.g. time, environment, stochasticity) collectively influence the shape of phylogenies and their diversification rates (</a:t>
            </a:r>
            <a:r>
              <a:rPr lang="en-GB" dirty="0" err="1"/>
              <a:t>Ricklefs</a:t>
            </a:r>
            <a:r>
              <a:rPr lang="en-GB" dirty="0"/>
              <a:t> 2007). </a:t>
            </a:r>
          </a:p>
          <a:p>
            <a:r>
              <a:rPr lang="en-GB" dirty="0"/>
              <a:t>Due to these collective influences, the dependence of diversification upon traits, or the role that traits may have in shaping phylogenies, are difficult questions to answer.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48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59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accuracy of parameter estimation and model selection is dependent on several factors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Variation in the phylogenetic tree adds uncertainty to models - there are any number of phylogenies that are (almost) equally probable, but they are not identical – and this variation may influence SSE analyses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Incomplete trait information adds another element of uncertainty to models</a:t>
            </a:r>
          </a:p>
          <a:p>
            <a:r>
              <a:rPr lang="en-GB" dirty="0"/>
              <a:t>And the more similar the speciation rates, the more difficult it is to find evidence of trait dependency</a:t>
            </a:r>
          </a:p>
          <a:p>
            <a:r>
              <a:rPr lang="en-GB" dirty="0"/>
              <a:t>The sampling fraction i.e. what percentage of the phylogeny has been sampled can also affect model accuracy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072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Variation in the phylogenetic tree adds uncertainty to models - there are any number of phylogenies that are (almost) equally probable, but they are not identical – and this variation may influence SSE analyses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260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86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227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Phylogenies are often incomplete, usually due to lack of molecular material. Diversification analyses are normally intended for entire (complete) clades, but phylogenies may be incompletely sampled, or only a section may be chosen to be analysed. For example, the taxonomic scope of a study could be geographically limited, or the number of species in the entire clade may not be know (e.g. in microbes).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38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used R and some packages and code from Leonel to generate 100 phylogenies that were examined trait dependent and 100 that were concealed trait dependent. </a:t>
            </a:r>
          </a:p>
          <a:p>
            <a:r>
              <a:rPr lang="en-GB" dirty="0"/>
              <a:t>All of the trees has between 1000 and 5000 tips because they needed to still be large enough for SecSSE analysis after severe trimming</a:t>
            </a:r>
          </a:p>
          <a:p>
            <a:r>
              <a:rPr lang="en-GB" dirty="0"/>
              <a:t>The observed trait had three trait states as did the concealed trait</a:t>
            </a:r>
          </a:p>
          <a:p>
            <a:r>
              <a:rPr lang="en-GB" dirty="0"/>
              <a:t>There were 3 speciation rates, 1 for each trait state, one extinction rate, and one transition rate, this is the rate at which they change trait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E8D2C-D6D4-44BE-A0A0-A97D362C372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963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5 sampling fraction sets:  100%,  80%,  60%,  40%,  20%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A2D9C-22FF-423A-899E-F95E434887C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078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False </a:t>
            </a:r>
            <a:r>
              <a:rPr lang="en-GB" dirty="0" err="1" smtClean="0"/>
              <a:t>positves</a:t>
            </a:r>
            <a:r>
              <a:rPr lang="en-GB" dirty="0" smtClean="0"/>
              <a:t> and false</a:t>
            </a:r>
            <a:r>
              <a:rPr lang="en-GB" baseline="0" dirty="0" smtClean="0"/>
              <a:t> negatives from correctly specified sampling fraction sets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2D9C-22FF-423A-899E-F95E434887C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41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Net diversification rate estimates of the medium size ETD generated phylogenetic trees.</a:t>
            </a:r>
            <a:r>
              <a:rPr lang="en-GB" baseline="0" dirty="0" smtClean="0"/>
              <a:t> </a:t>
            </a:r>
            <a:r>
              <a:rPr lang="en-GB" dirty="0" smtClean="0"/>
              <a:t>The horizontal line indicates the true parameter value. </a:t>
            </a:r>
            <a:endParaRPr lang="en-GB" dirty="0" smtClean="0"/>
          </a:p>
          <a:p>
            <a:r>
              <a:rPr lang="en-GB" dirty="0" smtClean="0"/>
              <a:t>Randomly (top row) or biased trimmed</a:t>
            </a:r>
            <a:r>
              <a:rPr lang="en-GB" baseline="0" dirty="0" smtClean="0"/>
              <a:t> (bottom row).</a:t>
            </a: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The first</a:t>
            </a:r>
            <a:r>
              <a:rPr lang="en-GB" baseline="0" dirty="0" smtClean="0"/>
              <a:t> column is trait state 1, the second is trait state 2 and the third is trait state 3. </a:t>
            </a:r>
          </a:p>
          <a:p>
            <a:r>
              <a:rPr lang="en-GB" dirty="0" smtClean="0"/>
              <a:t>Colours indicate if the sampling</a:t>
            </a:r>
            <a:r>
              <a:rPr lang="en-GB" baseline="0" dirty="0" smtClean="0"/>
              <a:t> fraction</a:t>
            </a:r>
            <a:r>
              <a:rPr lang="en-GB" dirty="0" smtClean="0"/>
              <a:t> was correctly specified or </a:t>
            </a:r>
            <a:r>
              <a:rPr lang="en-GB" dirty="0" err="1" smtClean="0"/>
              <a:t>mis</a:t>
            </a:r>
            <a:r>
              <a:rPr lang="en-GB" dirty="0" smtClean="0"/>
              <a:t>-specified.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2D9C-22FF-423A-899E-F95E434887C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7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SSE stands for state-dependent speciation and extinction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is a type of modelling framework that was created to determine the impact that trait evolution has on patterns of lineage diversification through 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does this by correlating the presence/absence of trait states with diversification rates.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For example with the </a:t>
            </a:r>
            <a:r>
              <a:rPr lang="en-GB" dirty="0" err="1"/>
              <a:t>thaumarchaeota</a:t>
            </a:r>
            <a:r>
              <a:rPr lang="en-GB" dirty="0"/>
              <a:t> phylogeny, the SSE framework uses the phylogenetic tree and the species trait-state information to estimate the speciation and extinction rates and determine whether their diversification is dependent on pH adaptation.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E8D2C-D6D4-44BE-A0A0-A97D362C372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805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A2D9C-22FF-423A-899E-F95E434887C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23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A2D9C-22FF-423A-899E-F95E434887C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5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False relationships between diversification and trait shifts were found using early SSE models, such as </a:t>
            </a:r>
            <a:r>
              <a:rPr lang="en-GB" dirty="0" err="1"/>
              <a:t>BiSSE</a:t>
            </a:r>
            <a:r>
              <a:rPr lang="en-GB" dirty="0"/>
              <a:t> and </a:t>
            </a:r>
            <a:r>
              <a:rPr lang="en-GB" dirty="0" err="1"/>
              <a:t>QuaSSE</a:t>
            </a:r>
            <a:r>
              <a:rPr lang="en-GB" dirty="0"/>
              <a:t> because these failed to consider the role of other traits in diversification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led to high type 1 error rates and false inferences of trait dependent diversification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because in the complexities of diversification processes, a model with trait-based diversification is likely to appear more plausible when compared only to a simpler model, such as one with equal rates of diversification, even if the observed-trait was in fact neutral.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554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SecSSE is </a:t>
            </a:r>
            <a:r>
              <a:rPr lang="en-GB" dirty="0" err="1"/>
              <a:t>leonels</a:t>
            </a:r>
            <a:r>
              <a:rPr lang="en-GB" dirty="0"/>
              <a:t> SSE modelling framework</a:t>
            </a:r>
          </a:p>
          <a:p>
            <a:r>
              <a:rPr lang="en-GB" dirty="0"/>
              <a:t>It infers state dependent diversification across observed traits while accounting for the role of possible hidden traits</a:t>
            </a:r>
          </a:p>
          <a:p>
            <a:r>
              <a:rPr lang="en-GB" dirty="0"/>
              <a:t>It allows you to look at multiple categorical trait states and combined effects of multiple traits</a:t>
            </a:r>
          </a:p>
          <a:p>
            <a:r>
              <a:rPr lang="en-GB" dirty="0"/>
              <a:t>It also lets you include partial trait-state information for example if some species trait-states are not known. </a:t>
            </a:r>
          </a:p>
          <a:p>
            <a:endParaRPr lang="en-GB" dirty="0"/>
          </a:p>
          <a:p>
            <a:r>
              <a:rPr lang="en-GB" dirty="0"/>
              <a:t>SecSSE was used to reanalyse results of studies published before the issues with early SSE models were realised: five out of seven studies were found to have significant effects from a concealed trait </a:t>
            </a:r>
          </a:p>
          <a:p>
            <a:r>
              <a:rPr lang="en-GB" dirty="0"/>
              <a:t>They did find support for a study on fish (order </a:t>
            </a:r>
            <a:r>
              <a:rPr lang="en-GB" dirty="0" err="1"/>
              <a:t>Cyprinodontiformes</a:t>
            </a:r>
            <a:r>
              <a:rPr lang="en-GB" dirty="0"/>
              <a:t>) by </a:t>
            </a:r>
            <a:r>
              <a:rPr lang="en-GB" dirty="0" err="1"/>
              <a:t>Helmstetter</a:t>
            </a:r>
            <a:r>
              <a:rPr lang="en-GB" dirty="0"/>
              <a:t> et al. (2016), confirming that viviparity did increase diversification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23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constant rates model on the left has a diversification rate that does not vary over time</a:t>
            </a:r>
          </a:p>
          <a:p>
            <a:r>
              <a:rPr lang="en-GB" dirty="0"/>
              <a:t>The examined trait dependent model has changes in diversification rate that correspond with the changes in the examined trait</a:t>
            </a:r>
          </a:p>
          <a:p>
            <a:r>
              <a:rPr lang="en-GB" dirty="0"/>
              <a:t>The concealed trait dependent model has changes in diversification rate that do not match with changes in the examined trait</a:t>
            </a:r>
          </a:p>
          <a:p>
            <a:endParaRPr lang="en-GB" dirty="0"/>
          </a:p>
          <a:p>
            <a:r>
              <a:rPr lang="en-GB" dirty="0"/>
              <a:t>These different model types are compared to determine which is the most likely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E8D2C-D6D4-44BE-A0A0-A97D362C372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319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786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60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E8D2C-D6D4-44BE-A0A0-A97D362C372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065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different model types are compared to determine which is the most likely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E8D2C-D6D4-44BE-A0A0-A97D362C372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1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10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59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878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88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9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25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40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43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23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84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07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3AD77-4DB4-4278-A89D-BE24BD33E5C4}" type="datetimeFigureOut">
              <a:rPr lang="en-GB" smtClean="0"/>
              <a:t>03/03/2024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87A98-EFBD-448B-80CC-0F86F7295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F06B8-C7B5-4E1E-9CCD-EE7D5CC1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403" y="2840075"/>
            <a:ext cx="6105194" cy="20310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</a:rPr>
              <a:t>Evolutionary modelling with </a:t>
            </a:r>
            <a:r>
              <a:rPr lang="en-GB" sz="8000" dirty="0" err="1">
                <a:solidFill>
                  <a:schemeClr val="bg1"/>
                </a:solidFill>
              </a:rPr>
              <a:t>SecSSE</a:t>
            </a:r>
            <a:endParaRPr lang="en-US" sz="8000" kern="1200" dirty="0">
              <a:solidFill>
                <a:schemeClr val="bg1"/>
              </a:solidFill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xmlns="" id="{9DF359CC-BB80-4CCA-81AC-353918088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3416" y="117986"/>
            <a:ext cx="3053626" cy="11498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 smtClean="0"/>
              <a:t>Presentation by</a:t>
            </a:r>
          </a:p>
          <a:p>
            <a:pPr marL="0" indent="0" algn="ctr">
              <a:buNone/>
            </a:pPr>
            <a:r>
              <a:rPr lang="en-GB" b="1" dirty="0" smtClean="0"/>
              <a:t>Poppy </a:t>
            </a:r>
            <a:r>
              <a:rPr lang="en-GB" b="1" dirty="0"/>
              <a:t>Mynard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DF359CC-BB80-4CCA-81AC-35391808860E}"/>
              </a:ext>
            </a:extLst>
          </p:cNvPr>
          <p:cNvSpPr txBox="1">
            <a:spLocks/>
          </p:cNvSpPr>
          <p:nvPr/>
        </p:nvSpPr>
        <p:spPr>
          <a:xfrm>
            <a:off x="8830718" y="5482241"/>
            <a:ext cx="3203966" cy="1279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Project supervisors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Leonel Herrera-</a:t>
            </a:r>
            <a:r>
              <a:rPr lang="en-GB" b="1" dirty="0" err="1" smtClean="0"/>
              <a:t>Alsina</a:t>
            </a:r>
            <a:endParaRPr lang="en-GB" b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Justin Travis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500"/>
          <a:stretch/>
        </p:blipFill>
        <p:spPr>
          <a:xfrm>
            <a:off x="9151252" y="117986"/>
            <a:ext cx="2883432" cy="16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1CB53FC-461A-4839-878A-0081248B77CF}"/>
              </a:ext>
            </a:extLst>
          </p:cNvPr>
          <p:cNvSpPr txBox="1"/>
          <p:nvPr/>
        </p:nvSpPr>
        <p:spPr>
          <a:xfrm>
            <a:off x="6240022" y="4275807"/>
            <a:ext cx="723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endParaRPr lang="en-GB" sz="36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2E7D8A59-3D63-4D30-9486-3EA28D598C7B}"/>
              </a:ext>
            </a:extLst>
          </p:cNvPr>
          <p:cNvGrpSpPr/>
          <p:nvPr/>
        </p:nvGrpSpPr>
        <p:grpSpPr>
          <a:xfrm>
            <a:off x="6371286" y="3235026"/>
            <a:ext cx="3996326" cy="3352539"/>
            <a:chOff x="8967487" y="3189417"/>
            <a:chExt cx="2655812" cy="243939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8CD908EB-64B8-47E9-8DE8-F28F6F6E5A7C}"/>
                </a:ext>
              </a:extLst>
            </p:cNvPr>
            <p:cNvCxnSpPr/>
            <p:nvPr/>
          </p:nvCxnSpPr>
          <p:spPr>
            <a:xfrm>
              <a:off x="9273246" y="3380295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731466C-EBD9-4D64-B97A-C965A2D118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3246" y="5138211"/>
              <a:ext cx="2098085" cy="18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53B66D28-6008-4D9A-9973-B010CE41FDA5}"/>
                </a:ext>
              </a:extLst>
            </p:cNvPr>
            <p:cNvCxnSpPr/>
            <p:nvPr/>
          </p:nvCxnSpPr>
          <p:spPr>
            <a:xfrm flipH="1">
              <a:off x="9671467" y="3380295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C1ABB524-39D2-486A-B7ED-5D9344F79EC7}"/>
                </a:ext>
              </a:extLst>
            </p:cNvPr>
            <p:cNvCxnSpPr/>
            <p:nvPr/>
          </p:nvCxnSpPr>
          <p:spPr>
            <a:xfrm flipH="1">
              <a:off x="10027154" y="3380295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3D6D8CC6-9D97-421D-BC1D-055AE7275621}"/>
                </a:ext>
              </a:extLst>
            </p:cNvPr>
            <p:cNvCxnSpPr/>
            <p:nvPr/>
          </p:nvCxnSpPr>
          <p:spPr>
            <a:xfrm flipH="1">
              <a:off x="10671500" y="340203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DCE33A09-9C5E-4CA7-AEEE-6620EB22B5D5}"/>
                </a:ext>
              </a:extLst>
            </p:cNvPr>
            <p:cNvCxnSpPr/>
            <p:nvPr/>
          </p:nvCxnSpPr>
          <p:spPr>
            <a:xfrm flipH="1">
              <a:off x="11281048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8A6E916C-E5D2-4DBD-9FE2-873EC7D61104}"/>
                </a:ext>
              </a:extLst>
            </p:cNvPr>
            <p:cNvCxnSpPr/>
            <p:nvPr/>
          </p:nvCxnSpPr>
          <p:spPr>
            <a:xfrm flipV="1">
              <a:off x="9884290" y="5235784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CC295FC9-CB5A-43FC-936D-7DC67A869B21}"/>
                </a:ext>
              </a:extLst>
            </p:cNvPr>
            <p:cNvSpPr txBox="1"/>
            <p:nvPr/>
          </p:nvSpPr>
          <p:spPr>
            <a:xfrm>
              <a:off x="9982237" y="5248106"/>
              <a:ext cx="1223036" cy="380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Time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672495D8-F5E3-45BA-ADD1-E95E36ED2A66}"/>
                </a:ext>
              </a:extLst>
            </p:cNvPr>
            <p:cNvSpPr txBox="1"/>
            <p:nvPr/>
          </p:nvSpPr>
          <p:spPr>
            <a:xfrm>
              <a:off x="9028560" y="4712031"/>
              <a:ext cx="242120" cy="65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-</a:t>
              </a:r>
              <a:endParaRPr lang="en-US" sz="16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5679B20E-07AF-45B7-B38E-F5F8FBD330D6}"/>
                </a:ext>
              </a:extLst>
            </p:cNvPr>
            <p:cNvSpPr txBox="1"/>
            <p:nvPr/>
          </p:nvSpPr>
          <p:spPr>
            <a:xfrm>
              <a:off x="8967487" y="3189417"/>
              <a:ext cx="242120" cy="65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  <a:endParaRPr lang="en-US" sz="1600" dirty="0"/>
            </a:p>
          </p:txBody>
        </p:sp>
        <p:cxnSp>
          <p:nvCxnSpPr>
            <p:cNvPr id="51" name="Elbow Connector 72">
              <a:extLst>
                <a:ext uri="{FF2B5EF4-FFF2-40B4-BE49-F238E27FC236}">
                  <a16:creationId xmlns:a16="http://schemas.microsoft.com/office/drawing/2014/main" xmlns="" id="{09ACD0DC-B8A5-4E6D-8249-55C8381FEC6A}"/>
                </a:ext>
              </a:extLst>
            </p:cNvPr>
            <p:cNvCxnSpPr/>
            <p:nvPr/>
          </p:nvCxnSpPr>
          <p:spPr>
            <a:xfrm>
              <a:off x="9493789" y="4173304"/>
              <a:ext cx="911885" cy="571935"/>
            </a:xfrm>
            <a:prstGeom prst="bentConnector3">
              <a:avLst>
                <a:gd name="adj1" fmla="val 8136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73">
              <a:extLst>
                <a:ext uri="{FF2B5EF4-FFF2-40B4-BE49-F238E27FC236}">
                  <a16:creationId xmlns:a16="http://schemas.microsoft.com/office/drawing/2014/main" xmlns="" id="{05E368D1-C5F6-410A-BBAC-51BA2AF287F6}"/>
                </a:ext>
              </a:extLst>
            </p:cNvPr>
            <p:cNvCxnSpPr/>
            <p:nvPr/>
          </p:nvCxnSpPr>
          <p:spPr>
            <a:xfrm flipV="1">
              <a:off x="10405674" y="4327894"/>
              <a:ext cx="438496" cy="417345"/>
            </a:xfrm>
            <a:prstGeom prst="bentConnector3">
              <a:avLst>
                <a:gd name="adj1" fmla="val 1261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74">
              <a:extLst>
                <a:ext uri="{FF2B5EF4-FFF2-40B4-BE49-F238E27FC236}">
                  <a16:creationId xmlns:a16="http://schemas.microsoft.com/office/drawing/2014/main" xmlns="" id="{FC7DF4BC-391F-419F-8C5D-D4D80B05796C}"/>
                </a:ext>
              </a:extLst>
            </p:cNvPr>
            <p:cNvCxnSpPr/>
            <p:nvPr/>
          </p:nvCxnSpPr>
          <p:spPr>
            <a:xfrm rot="5400000" flipH="1" flipV="1">
              <a:off x="10570744" y="3799205"/>
              <a:ext cx="808498" cy="24793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79">
              <a:extLst>
                <a:ext uri="{FF2B5EF4-FFF2-40B4-BE49-F238E27FC236}">
                  <a16:creationId xmlns:a16="http://schemas.microsoft.com/office/drawing/2014/main" xmlns="" id="{5AB724EE-777F-4592-88D0-7A12FC73D767}"/>
                </a:ext>
              </a:extLst>
            </p:cNvPr>
            <p:cNvCxnSpPr/>
            <p:nvPr/>
          </p:nvCxnSpPr>
          <p:spPr>
            <a:xfrm rot="10800000">
              <a:off x="11087443" y="3511505"/>
              <a:ext cx="535856" cy="482813"/>
            </a:xfrm>
            <a:prstGeom prst="bentConnector3">
              <a:avLst>
                <a:gd name="adj1" fmla="val 22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xmlns="" id="{D3BEF485-25A3-4503-8845-B70752385691}"/>
              </a:ext>
            </a:extLst>
          </p:cNvPr>
          <p:cNvSpPr txBox="1">
            <a:spLocks/>
          </p:cNvSpPr>
          <p:nvPr/>
        </p:nvSpPr>
        <p:spPr>
          <a:xfrm>
            <a:off x="126746" y="3822108"/>
            <a:ext cx="5630977" cy="2058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Concealed Trait dependent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(CTD)  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1A =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2A  ≠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1B =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2B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xmlns="" id="{327198EF-7811-4CC6-8A94-BC19F0EC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11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Dependence of speciation on traits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9BEC4909-1F65-49DF-B7AF-E532D52EB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453" y="1230109"/>
            <a:ext cx="7826722" cy="129811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1A      1 = observed trait value      A = hidden trait value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B4302386-0101-450E-A479-A2F4803DA11D}"/>
              </a:ext>
            </a:extLst>
          </p:cNvPr>
          <p:cNvCxnSpPr/>
          <p:nvPr/>
        </p:nvCxnSpPr>
        <p:spPr>
          <a:xfrm>
            <a:off x="34265" y="2528222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C316BEE8-9C6D-47CD-841A-C00440E0C473}"/>
              </a:ext>
            </a:extLst>
          </p:cNvPr>
          <p:cNvSpPr txBox="1"/>
          <p:nvPr/>
        </p:nvSpPr>
        <p:spPr>
          <a:xfrm>
            <a:off x="-86182" y="1474043"/>
            <a:ext cx="24967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Speciation rate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xmlns="" id="{409BE64F-11F7-4F3D-B605-BD2AB35A6E5B}"/>
              </a:ext>
            </a:extLst>
          </p:cNvPr>
          <p:cNvCxnSpPr>
            <a:cxnSpLocks/>
          </p:cNvCxnSpPr>
          <p:nvPr/>
        </p:nvCxnSpPr>
        <p:spPr>
          <a:xfrm>
            <a:off x="2141201" y="1733648"/>
            <a:ext cx="425612" cy="26426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4E40BFA1-BB14-40BC-8F9F-E1F2E32AC208}"/>
              </a:ext>
            </a:extLst>
          </p:cNvPr>
          <p:cNvCxnSpPr>
            <a:cxnSpLocks/>
          </p:cNvCxnSpPr>
          <p:nvPr/>
        </p:nvCxnSpPr>
        <p:spPr>
          <a:xfrm flipV="1">
            <a:off x="405314" y="2024422"/>
            <a:ext cx="1623851" cy="9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7EAD01C-3083-4134-9D23-40392938E963}"/>
              </a:ext>
            </a:extLst>
          </p:cNvPr>
          <p:cNvSpPr txBox="1"/>
          <p:nvPr/>
        </p:nvSpPr>
        <p:spPr>
          <a:xfrm>
            <a:off x="10169469" y="1161594"/>
            <a:ext cx="1585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Change in observed trait-state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AE4A6C30-1BEB-4F70-A7FE-6AB7DEBB2301}"/>
              </a:ext>
            </a:extLst>
          </p:cNvPr>
          <p:cNvCxnSpPr>
            <a:cxnSpLocks/>
          </p:cNvCxnSpPr>
          <p:nvPr/>
        </p:nvCxnSpPr>
        <p:spPr>
          <a:xfrm>
            <a:off x="11859523" y="1161594"/>
            <a:ext cx="0" cy="1148188"/>
          </a:xfrm>
          <a:prstGeom prst="line">
            <a:avLst/>
          </a:prstGeom>
          <a:ln w="57150">
            <a:solidFill>
              <a:srgbClr val="F6BC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8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xmlns="" id="{E6EF16C2-15CF-4602-93FC-5ED6994F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11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Dependence of speciation on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BCAB98-EF84-4EFE-8C5A-71E5C3294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453" y="1230109"/>
            <a:ext cx="7826722" cy="129811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1A      1 = observed trait value      A = hidden trait value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966F4B5-37D9-45DD-B3B0-5A7BED5FC34F}"/>
              </a:ext>
            </a:extLst>
          </p:cNvPr>
          <p:cNvGrpSpPr/>
          <p:nvPr/>
        </p:nvGrpSpPr>
        <p:grpSpPr>
          <a:xfrm>
            <a:off x="303792" y="4509433"/>
            <a:ext cx="2562917" cy="2353156"/>
            <a:chOff x="164296" y="3115505"/>
            <a:chExt cx="2537961" cy="253354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12F59CF2-57AC-4D8C-92A3-8F6A01C2D729}"/>
                </a:ext>
              </a:extLst>
            </p:cNvPr>
            <p:cNvCxnSpPr/>
            <p:nvPr/>
          </p:nvCxnSpPr>
          <p:spPr>
            <a:xfrm>
              <a:off x="470055" y="3306383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CCDA8434-2235-45A1-8063-C0DA0C99E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285" y="5064298"/>
              <a:ext cx="2100855" cy="51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671CCF52-76AB-4A27-A25F-1FFCD73202CC}"/>
                </a:ext>
              </a:extLst>
            </p:cNvPr>
            <p:cNvCxnSpPr/>
            <p:nvPr/>
          </p:nvCxnSpPr>
          <p:spPr>
            <a:xfrm flipH="1">
              <a:off x="868276" y="330638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8DB0352B-9ED4-43DA-BF09-DC96770B6A22}"/>
                </a:ext>
              </a:extLst>
            </p:cNvPr>
            <p:cNvCxnSpPr/>
            <p:nvPr/>
          </p:nvCxnSpPr>
          <p:spPr>
            <a:xfrm flipH="1">
              <a:off x="1223963" y="330638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4637603F-494A-40AC-BE45-915104F30968}"/>
                </a:ext>
              </a:extLst>
            </p:cNvPr>
            <p:cNvCxnSpPr/>
            <p:nvPr/>
          </p:nvCxnSpPr>
          <p:spPr>
            <a:xfrm flipH="1">
              <a:off x="1868309" y="3328127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317B755-1DF4-4581-9BCE-D32B5B04896D}"/>
                </a:ext>
              </a:extLst>
            </p:cNvPr>
            <p:cNvCxnSpPr/>
            <p:nvPr/>
          </p:nvCxnSpPr>
          <p:spPr>
            <a:xfrm flipH="1">
              <a:off x="2477857" y="3342367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CA73199E-CFC0-4DE2-A75F-A559D33201BC}"/>
                </a:ext>
              </a:extLst>
            </p:cNvPr>
            <p:cNvCxnSpPr/>
            <p:nvPr/>
          </p:nvCxnSpPr>
          <p:spPr>
            <a:xfrm flipV="1">
              <a:off x="1081099" y="5161872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F548A6C-929C-46B0-8303-1CFEF5B4DAF2}"/>
                </a:ext>
              </a:extLst>
            </p:cNvPr>
            <p:cNvSpPr txBox="1"/>
            <p:nvPr/>
          </p:nvSpPr>
          <p:spPr>
            <a:xfrm>
              <a:off x="1179048" y="5174194"/>
              <a:ext cx="1041953" cy="47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854A2BD-EB56-4B48-8325-47B081BFB79E}"/>
                </a:ext>
              </a:extLst>
            </p:cNvPr>
            <p:cNvSpPr txBox="1"/>
            <p:nvPr/>
          </p:nvSpPr>
          <p:spPr>
            <a:xfrm>
              <a:off x="225369" y="4638119"/>
              <a:ext cx="242120" cy="69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89DE99C-6FD8-4C02-9582-946F5F9401EB}"/>
                </a:ext>
              </a:extLst>
            </p:cNvPr>
            <p:cNvSpPr txBox="1"/>
            <p:nvPr/>
          </p:nvSpPr>
          <p:spPr>
            <a:xfrm>
              <a:off x="164296" y="3115505"/>
              <a:ext cx="242120" cy="69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80DBEEB9-73FC-400E-A2C8-3EB8B94D66B0}"/>
                </a:ext>
              </a:extLst>
            </p:cNvPr>
            <p:cNvCxnSpPr/>
            <p:nvPr/>
          </p:nvCxnSpPr>
          <p:spPr>
            <a:xfrm>
              <a:off x="641445" y="3730393"/>
              <a:ext cx="206081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A5BFDD5-4718-4C1D-903D-42EDA0A3361A}"/>
              </a:ext>
            </a:extLst>
          </p:cNvPr>
          <p:cNvGrpSpPr/>
          <p:nvPr/>
        </p:nvGrpSpPr>
        <p:grpSpPr>
          <a:xfrm>
            <a:off x="4065724" y="4375080"/>
            <a:ext cx="2789071" cy="2653695"/>
            <a:chOff x="4676940" y="3225401"/>
            <a:chExt cx="2628318" cy="264711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D3DCD78E-11B8-4014-9572-2330FEC48ABE}"/>
                </a:ext>
              </a:extLst>
            </p:cNvPr>
            <p:cNvCxnSpPr/>
            <p:nvPr/>
          </p:nvCxnSpPr>
          <p:spPr>
            <a:xfrm>
              <a:off x="4982699" y="3416279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7F3749C-3788-4CEC-A5DF-BD66745476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0134" y="5169379"/>
              <a:ext cx="2100650" cy="4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A786074-FA4D-45E9-9B39-08894020876D}"/>
                </a:ext>
              </a:extLst>
            </p:cNvPr>
            <p:cNvCxnSpPr/>
            <p:nvPr/>
          </p:nvCxnSpPr>
          <p:spPr>
            <a:xfrm flipH="1">
              <a:off x="5380920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1D95EFFA-F689-473A-8E7F-E369EEFA572F}"/>
                </a:ext>
              </a:extLst>
            </p:cNvPr>
            <p:cNvCxnSpPr/>
            <p:nvPr/>
          </p:nvCxnSpPr>
          <p:spPr>
            <a:xfrm flipH="1">
              <a:off x="5736607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946E5C02-E45A-4C42-BD6E-AACE767758F2}"/>
                </a:ext>
              </a:extLst>
            </p:cNvPr>
            <p:cNvCxnSpPr/>
            <p:nvPr/>
          </p:nvCxnSpPr>
          <p:spPr>
            <a:xfrm flipH="1">
              <a:off x="6380953" y="343802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3D7B98E8-335C-45FA-A1A7-D064DFCE3BCB}"/>
                </a:ext>
              </a:extLst>
            </p:cNvPr>
            <p:cNvCxnSpPr/>
            <p:nvPr/>
          </p:nvCxnSpPr>
          <p:spPr>
            <a:xfrm flipH="1">
              <a:off x="6990501" y="345226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2C2E4BAF-9B1F-4A80-973C-4CA4467AFB44}"/>
                </a:ext>
              </a:extLst>
            </p:cNvPr>
            <p:cNvCxnSpPr/>
            <p:nvPr/>
          </p:nvCxnSpPr>
          <p:spPr>
            <a:xfrm flipV="1">
              <a:off x="5593743" y="5271768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0C6271A-BFE2-418B-927D-E1543D4B6886}"/>
                </a:ext>
              </a:extLst>
            </p:cNvPr>
            <p:cNvSpPr txBox="1"/>
            <p:nvPr/>
          </p:nvSpPr>
          <p:spPr>
            <a:xfrm>
              <a:off x="5691692" y="5284091"/>
              <a:ext cx="1001906" cy="58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1BB5279-9E0E-4486-9340-9E49AD5695ED}"/>
                </a:ext>
              </a:extLst>
            </p:cNvPr>
            <p:cNvSpPr txBox="1"/>
            <p:nvPr/>
          </p:nvSpPr>
          <p:spPr>
            <a:xfrm>
              <a:off x="4738013" y="4748015"/>
              <a:ext cx="242120" cy="67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B0CD3E9-E13D-4DEC-9EF7-EA4792ABF76F}"/>
                </a:ext>
              </a:extLst>
            </p:cNvPr>
            <p:cNvSpPr txBox="1"/>
            <p:nvPr/>
          </p:nvSpPr>
          <p:spPr>
            <a:xfrm>
              <a:off x="4676940" y="3225401"/>
              <a:ext cx="242120" cy="67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Elbow Connector 55">
              <a:extLst>
                <a:ext uri="{FF2B5EF4-FFF2-40B4-BE49-F238E27FC236}">
                  <a16:creationId xmlns:a16="http://schemas.microsoft.com/office/drawing/2014/main" xmlns="" id="{DAF93029-7C0E-4A55-B812-5165F312AF28}"/>
                </a:ext>
              </a:extLst>
            </p:cNvPr>
            <p:cNvCxnSpPr/>
            <p:nvPr/>
          </p:nvCxnSpPr>
          <p:spPr>
            <a:xfrm>
              <a:off x="5367974" y="3946057"/>
              <a:ext cx="753804" cy="83469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56">
              <a:extLst>
                <a:ext uri="{FF2B5EF4-FFF2-40B4-BE49-F238E27FC236}">
                  <a16:creationId xmlns:a16="http://schemas.microsoft.com/office/drawing/2014/main" xmlns="" id="{8AAB734C-4E10-4440-BCD6-8B66F85F69F6}"/>
                </a:ext>
              </a:extLst>
            </p:cNvPr>
            <p:cNvCxnSpPr/>
            <p:nvPr/>
          </p:nvCxnSpPr>
          <p:spPr>
            <a:xfrm flipV="1">
              <a:off x="6115127" y="4363878"/>
              <a:ext cx="438496" cy="417345"/>
            </a:xfrm>
            <a:prstGeom prst="bentConnector3">
              <a:avLst>
                <a:gd name="adj1" fmla="val 5708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57">
              <a:extLst>
                <a:ext uri="{FF2B5EF4-FFF2-40B4-BE49-F238E27FC236}">
                  <a16:creationId xmlns:a16="http://schemas.microsoft.com/office/drawing/2014/main" xmlns="" id="{AD5A1801-782A-4927-BAE4-417F4F7B42A9}"/>
                </a:ext>
              </a:extLst>
            </p:cNvPr>
            <p:cNvCxnSpPr/>
            <p:nvPr/>
          </p:nvCxnSpPr>
          <p:spPr>
            <a:xfrm flipV="1">
              <a:off x="6512806" y="3940727"/>
              <a:ext cx="792452" cy="422677"/>
            </a:xfrm>
            <a:prstGeom prst="bentConnector3">
              <a:avLst>
                <a:gd name="adj1" fmla="val 5490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ACAE29A-BA22-428E-AA36-C065FED84E96}"/>
              </a:ext>
            </a:extLst>
          </p:cNvPr>
          <p:cNvGrpSpPr/>
          <p:nvPr/>
        </p:nvGrpSpPr>
        <p:grpSpPr>
          <a:xfrm>
            <a:off x="8481935" y="4509434"/>
            <a:ext cx="2713705" cy="2439816"/>
            <a:chOff x="8967487" y="3189417"/>
            <a:chExt cx="2655812" cy="263617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D1CDD94D-9B65-462E-9C52-79431759CFCE}"/>
                </a:ext>
              </a:extLst>
            </p:cNvPr>
            <p:cNvCxnSpPr/>
            <p:nvPr/>
          </p:nvCxnSpPr>
          <p:spPr>
            <a:xfrm>
              <a:off x="9273246" y="3380295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A74CE93-D5F3-4870-B78B-C93DDC558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3246" y="5138211"/>
              <a:ext cx="2098085" cy="18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07228824-F09F-4992-AB29-E5D1D635A693}"/>
                </a:ext>
              </a:extLst>
            </p:cNvPr>
            <p:cNvCxnSpPr/>
            <p:nvPr/>
          </p:nvCxnSpPr>
          <p:spPr>
            <a:xfrm flipH="1">
              <a:off x="9671467" y="3380295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AF3D492B-95CB-4202-AC13-CED758DFD660}"/>
                </a:ext>
              </a:extLst>
            </p:cNvPr>
            <p:cNvCxnSpPr/>
            <p:nvPr/>
          </p:nvCxnSpPr>
          <p:spPr>
            <a:xfrm flipH="1">
              <a:off x="10027154" y="3380295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91A9287-0FB1-4D86-8734-56F3DE62EA05}"/>
                </a:ext>
              </a:extLst>
            </p:cNvPr>
            <p:cNvCxnSpPr/>
            <p:nvPr/>
          </p:nvCxnSpPr>
          <p:spPr>
            <a:xfrm flipH="1">
              <a:off x="10671500" y="340203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B289012-D96D-42A7-ACF0-E6C5FB74D6F7}"/>
                </a:ext>
              </a:extLst>
            </p:cNvPr>
            <p:cNvCxnSpPr/>
            <p:nvPr/>
          </p:nvCxnSpPr>
          <p:spPr>
            <a:xfrm flipH="1">
              <a:off x="11281048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A696234A-DEF7-46FF-A713-93F5C5250ACB}"/>
                </a:ext>
              </a:extLst>
            </p:cNvPr>
            <p:cNvCxnSpPr/>
            <p:nvPr/>
          </p:nvCxnSpPr>
          <p:spPr>
            <a:xfrm flipV="1">
              <a:off x="9884290" y="5235784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6BC293BE-1F4F-46CE-90AE-CCFE37E6FE39}"/>
                </a:ext>
              </a:extLst>
            </p:cNvPr>
            <p:cNvSpPr txBox="1"/>
            <p:nvPr/>
          </p:nvSpPr>
          <p:spPr>
            <a:xfrm>
              <a:off x="9982237" y="5248106"/>
              <a:ext cx="1223036" cy="577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D226F6F9-A7D0-4B61-8686-635927A46E3C}"/>
                </a:ext>
              </a:extLst>
            </p:cNvPr>
            <p:cNvSpPr txBox="1"/>
            <p:nvPr/>
          </p:nvSpPr>
          <p:spPr>
            <a:xfrm>
              <a:off x="9028560" y="4712031"/>
              <a:ext cx="242120" cy="65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2A3165CC-032A-4E97-AFFB-2ADAA8BDFAD7}"/>
                </a:ext>
              </a:extLst>
            </p:cNvPr>
            <p:cNvSpPr txBox="1"/>
            <p:nvPr/>
          </p:nvSpPr>
          <p:spPr>
            <a:xfrm>
              <a:off x="8967487" y="3189417"/>
              <a:ext cx="242120" cy="65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" name="Elbow Connector 72">
              <a:extLst>
                <a:ext uri="{FF2B5EF4-FFF2-40B4-BE49-F238E27FC236}">
                  <a16:creationId xmlns:a16="http://schemas.microsoft.com/office/drawing/2014/main" xmlns="" id="{22157CB1-1472-4125-8316-D6A78ED33A26}"/>
                </a:ext>
              </a:extLst>
            </p:cNvPr>
            <p:cNvCxnSpPr/>
            <p:nvPr/>
          </p:nvCxnSpPr>
          <p:spPr>
            <a:xfrm>
              <a:off x="9493789" y="4173304"/>
              <a:ext cx="911885" cy="571935"/>
            </a:xfrm>
            <a:prstGeom prst="bentConnector3">
              <a:avLst>
                <a:gd name="adj1" fmla="val 8136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73">
              <a:extLst>
                <a:ext uri="{FF2B5EF4-FFF2-40B4-BE49-F238E27FC236}">
                  <a16:creationId xmlns:a16="http://schemas.microsoft.com/office/drawing/2014/main" xmlns="" id="{A4EF4EE4-228B-43A4-86D7-75F3E87A751A}"/>
                </a:ext>
              </a:extLst>
            </p:cNvPr>
            <p:cNvCxnSpPr/>
            <p:nvPr/>
          </p:nvCxnSpPr>
          <p:spPr>
            <a:xfrm flipV="1">
              <a:off x="10405674" y="4327894"/>
              <a:ext cx="438496" cy="417345"/>
            </a:xfrm>
            <a:prstGeom prst="bentConnector3">
              <a:avLst>
                <a:gd name="adj1" fmla="val 1261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74">
              <a:extLst>
                <a:ext uri="{FF2B5EF4-FFF2-40B4-BE49-F238E27FC236}">
                  <a16:creationId xmlns:a16="http://schemas.microsoft.com/office/drawing/2014/main" xmlns="" id="{D5BFDD47-AD04-4E49-B6A5-FD5405E5C2CF}"/>
                </a:ext>
              </a:extLst>
            </p:cNvPr>
            <p:cNvCxnSpPr/>
            <p:nvPr/>
          </p:nvCxnSpPr>
          <p:spPr>
            <a:xfrm rot="5400000" flipH="1" flipV="1">
              <a:off x="10570744" y="3799205"/>
              <a:ext cx="808498" cy="24793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79">
              <a:extLst>
                <a:ext uri="{FF2B5EF4-FFF2-40B4-BE49-F238E27FC236}">
                  <a16:creationId xmlns:a16="http://schemas.microsoft.com/office/drawing/2014/main" xmlns="" id="{03191F06-7ED9-4B1B-B7CB-186A84BA414F}"/>
                </a:ext>
              </a:extLst>
            </p:cNvPr>
            <p:cNvCxnSpPr/>
            <p:nvPr/>
          </p:nvCxnSpPr>
          <p:spPr>
            <a:xfrm rot="10800000">
              <a:off x="11087443" y="3511505"/>
              <a:ext cx="535856" cy="482813"/>
            </a:xfrm>
            <a:prstGeom prst="bentConnector3">
              <a:avLst>
                <a:gd name="adj1" fmla="val 22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872B9DDE-1866-4B12-A606-7CA91B1198C2}"/>
              </a:ext>
            </a:extLst>
          </p:cNvPr>
          <p:cNvSpPr txBox="1">
            <a:spLocks/>
          </p:cNvSpPr>
          <p:nvPr/>
        </p:nvSpPr>
        <p:spPr>
          <a:xfrm>
            <a:off x="415668" y="2998058"/>
            <a:ext cx="2428604" cy="165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Constant Rates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(CR)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1B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A9E71581-DE8F-4142-9739-ACABCB0F66C0}"/>
              </a:ext>
            </a:extLst>
          </p:cNvPr>
          <p:cNvSpPr txBox="1">
            <a:spLocks/>
          </p:cNvSpPr>
          <p:nvPr/>
        </p:nvSpPr>
        <p:spPr>
          <a:xfrm>
            <a:off x="7946003" y="2969760"/>
            <a:ext cx="4019757" cy="140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Concealed Trait dependent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(CTD)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2A 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≠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1B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2B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4ADD06CA-D084-4E4F-B406-75060848BE7C}"/>
              </a:ext>
            </a:extLst>
          </p:cNvPr>
          <p:cNvSpPr txBox="1">
            <a:spLocks/>
          </p:cNvSpPr>
          <p:nvPr/>
        </p:nvSpPr>
        <p:spPr>
          <a:xfrm>
            <a:off x="3505586" y="3059137"/>
            <a:ext cx="4019756" cy="1315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Examined Trait dependent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(ETD)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1B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≠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7F1FFE96-CC6A-43EC-942F-F54086D5120E}"/>
              </a:ext>
            </a:extLst>
          </p:cNvPr>
          <p:cNvCxnSpPr/>
          <p:nvPr/>
        </p:nvCxnSpPr>
        <p:spPr>
          <a:xfrm>
            <a:off x="34265" y="2528222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0D4D3891-5BAA-4DC4-8BA2-A4E797508FEF}"/>
              </a:ext>
            </a:extLst>
          </p:cNvPr>
          <p:cNvCxnSpPr>
            <a:cxnSpLocks/>
          </p:cNvCxnSpPr>
          <p:nvPr/>
        </p:nvCxnSpPr>
        <p:spPr>
          <a:xfrm>
            <a:off x="3429886" y="2528222"/>
            <a:ext cx="0" cy="4300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2BF4D94C-433D-4256-A296-4EC1BEB7BA0E}"/>
              </a:ext>
            </a:extLst>
          </p:cNvPr>
          <p:cNvCxnSpPr>
            <a:cxnSpLocks/>
          </p:cNvCxnSpPr>
          <p:nvPr/>
        </p:nvCxnSpPr>
        <p:spPr>
          <a:xfrm>
            <a:off x="7770732" y="2571715"/>
            <a:ext cx="0" cy="4300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78E4E8-D789-4396-9959-217D7F1BBEA6}"/>
              </a:ext>
            </a:extLst>
          </p:cNvPr>
          <p:cNvSpPr txBox="1"/>
          <p:nvPr/>
        </p:nvSpPr>
        <p:spPr>
          <a:xfrm>
            <a:off x="-86182" y="1474043"/>
            <a:ext cx="24967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Speciation rate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xmlns="" id="{A0D385A4-DB6C-42F9-B335-5278F18C9A6F}"/>
              </a:ext>
            </a:extLst>
          </p:cNvPr>
          <p:cNvCxnSpPr>
            <a:cxnSpLocks/>
          </p:cNvCxnSpPr>
          <p:nvPr/>
        </p:nvCxnSpPr>
        <p:spPr>
          <a:xfrm>
            <a:off x="2141201" y="1733648"/>
            <a:ext cx="425612" cy="26426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5F215E10-89F5-4D1C-B03A-3C1AC74AACC7}"/>
              </a:ext>
            </a:extLst>
          </p:cNvPr>
          <p:cNvCxnSpPr>
            <a:cxnSpLocks/>
          </p:cNvCxnSpPr>
          <p:nvPr/>
        </p:nvCxnSpPr>
        <p:spPr>
          <a:xfrm flipV="1">
            <a:off x="405314" y="2024422"/>
            <a:ext cx="1623851" cy="9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4D1B8FB-82C7-42A5-A222-852A1AFA97B2}"/>
              </a:ext>
            </a:extLst>
          </p:cNvPr>
          <p:cNvSpPr txBox="1"/>
          <p:nvPr/>
        </p:nvSpPr>
        <p:spPr>
          <a:xfrm>
            <a:off x="10169469" y="1161594"/>
            <a:ext cx="1585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Change in observed trait-state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9E8F69FB-8D8B-44BE-896F-3A3B42FF832E}"/>
              </a:ext>
            </a:extLst>
          </p:cNvPr>
          <p:cNvCxnSpPr>
            <a:cxnSpLocks/>
          </p:cNvCxnSpPr>
          <p:nvPr/>
        </p:nvCxnSpPr>
        <p:spPr>
          <a:xfrm>
            <a:off x="11859523" y="1161594"/>
            <a:ext cx="0" cy="1148188"/>
          </a:xfrm>
          <a:prstGeom prst="line">
            <a:avLst/>
          </a:prstGeom>
          <a:ln w="57150">
            <a:solidFill>
              <a:srgbClr val="F6BC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9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C8DAF6-EF5F-4FB3-B8AD-43B57F49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Model comparison and parameter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3646E2-091A-4574-A2F6-0D69F0D60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6008"/>
            <a:ext cx="10300767" cy="489199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b="1" dirty="0"/>
              <a:t>Model comparison: </a:t>
            </a:r>
            <a:r>
              <a:rPr lang="en-GB" dirty="0"/>
              <a:t>selecting the </a:t>
            </a:r>
            <a:r>
              <a:rPr lang="en-GB" b="1" dirty="0"/>
              <a:t>best model </a:t>
            </a:r>
            <a:r>
              <a:rPr lang="en-GB" dirty="0"/>
              <a:t>from </a:t>
            </a:r>
            <a:r>
              <a:rPr lang="en-GB" b="1" dirty="0"/>
              <a:t>ETD, CTD, CR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dirty="0"/>
              <a:t>- Models are compared using likelihood (AIC) values</a:t>
            </a:r>
          </a:p>
          <a:p>
            <a:pPr>
              <a:lnSpc>
                <a:spcPct val="310000"/>
              </a:lnSpc>
            </a:pPr>
            <a:r>
              <a:rPr lang="en-GB" b="1" dirty="0"/>
              <a:t>Parameter estimation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l-GR" sz="40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1,  </a:t>
            </a:r>
            <a:r>
              <a:rPr lang="el-GR" sz="40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2,  </a:t>
            </a:r>
            <a:r>
              <a:rPr lang="el-GR" sz="40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3                 </a:t>
            </a:r>
            <a:r>
              <a:rPr lang="el-GR" sz="4000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               q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                        Speciation                 Extinction            Transition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                             rates                           rate                     rates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E8F2FB3-A63B-418F-ADA8-BB523C8AB56E}"/>
              </a:ext>
            </a:extLst>
          </p:cNvPr>
          <p:cNvSpPr/>
          <p:nvPr/>
        </p:nvSpPr>
        <p:spPr>
          <a:xfrm>
            <a:off x="11218644" y="3944031"/>
            <a:ext cx="698235" cy="876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2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9BF039F-DB9C-4F73-848D-4A7B42BE6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64" b="1672"/>
          <a:stretch/>
        </p:blipFill>
        <p:spPr>
          <a:xfrm>
            <a:off x="7361445" y="1690688"/>
            <a:ext cx="4830555" cy="51673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3646E2-091A-4574-A2F6-0D69F0D60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516" y="1456184"/>
            <a:ext cx="10300767" cy="394563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Accuracy of the phylogenetic tree</a:t>
            </a:r>
          </a:p>
          <a:p>
            <a:pPr>
              <a:lnSpc>
                <a:spcPct val="150000"/>
              </a:lnSpc>
            </a:pPr>
            <a:r>
              <a:rPr lang="en-GB" dirty="0"/>
              <a:t>Completeness of trait information</a:t>
            </a:r>
          </a:p>
          <a:p>
            <a:pPr>
              <a:lnSpc>
                <a:spcPct val="150000"/>
              </a:lnSpc>
            </a:pPr>
            <a:r>
              <a:rPr lang="en-GB" dirty="0"/>
              <a:t>Similarity of speciation rates</a:t>
            </a:r>
          </a:p>
          <a:p>
            <a:pPr>
              <a:lnSpc>
                <a:spcPct val="150000"/>
              </a:lnSpc>
            </a:pPr>
            <a:r>
              <a:rPr lang="en-GB" dirty="0"/>
              <a:t>Sampling fraction of the phylogeny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D5E132-88BC-49DD-B157-48457854B308}"/>
              </a:ext>
            </a:extLst>
          </p:cNvPr>
          <p:cNvSpPr txBox="1"/>
          <p:nvPr/>
        </p:nvSpPr>
        <p:spPr>
          <a:xfrm rot="1110612">
            <a:off x="6816130" y="4071061"/>
            <a:ext cx="673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00B05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00B6217-CD1C-4D24-9F1E-8FEE40FD53EF}"/>
              </a:ext>
            </a:extLst>
          </p:cNvPr>
          <p:cNvSpPr txBox="1"/>
          <p:nvPr/>
        </p:nvSpPr>
        <p:spPr>
          <a:xfrm rot="21073383">
            <a:off x="7241165" y="5429984"/>
            <a:ext cx="535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C95E0B-F175-48C9-A185-EB0F2D83969C}"/>
              </a:ext>
            </a:extLst>
          </p:cNvPr>
          <p:cNvSpPr/>
          <p:nvPr/>
        </p:nvSpPr>
        <p:spPr>
          <a:xfrm>
            <a:off x="7239030" y="1635378"/>
            <a:ext cx="1294234" cy="876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C0A420-5C7B-4650-B230-38DEF042DF5A}"/>
              </a:ext>
            </a:extLst>
          </p:cNvPr>
          <p:cNvSpPr txBox="1"/>
          <p:nvPr/>
        </p:nvSpPr>
        <p:spPr>
          <a:xfrm rot="21073383">
            <a:off x="9409692" y="1411847"/>
            <a:ext cx="673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7030A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E8F2FB3-A63B-418F-ADA8-BB523C8AB56E}"/>
              </a:ext>
            </a:extLst>
          </p:cNvPr>
          <p:cNvSpPr/>
          <p:nvPr/>
        </p:nvSpPr>
        <p:spPr>
          <a:xfrm>
            <a:off x="11218644" y="3944031"/>
            <a:ext cx="698235" cy="876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DEC3A9-31F3-4DC7-91AF-6312234AE70F}"/>
              </a:ext>
            </a:extLst>
          </p:cNvPr>
          <p:cNvSpPr txBox="1"/>
          <p:nvPr/>
        </p:nvSpPr>
        <p:spPr>
          <a:xfrm>
            <a:off x="7941418" y="1802042"/>
            <a:ext cx="673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C0000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AD423827-6791-41EF-B387-FCE3592C0280}"/>
              </a:ext>
            </a:extLst>
          </p:cNvPr>
          <p:cNvSpPr txBox="1">
            <a:spLocks/>
          </p:cNvSpPr>
          <p:nvPr/>
        </p:nvSpPr>
        <p:spPr>
          <a:xfrm>
            <a:off x="573314" y="637826"/>
            <a:ext cx="84241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The accuracy of model comparison and parameter estimation is dependent upon…</a:t>
            </a:r>
          </a:p>
        </p:txBody>
      </p:sp>
    </p:spTree>
    <p:extLst>
      <p:ext uri="{BB962C8B-B14F-4D97-AF65-F5344CB8AC3E}">
        <p14:creationId xmlns:p14="http://schemas.microsoft.com/office/powerpoint/2010/main" val="26564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C8DAF6-EF5F-4FB3-B8AD-43B57F49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Accuracy of the phylogenetic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3646E2-091A-4574-A2F6-0D69F0D60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686" y="1457414"/>
            <a:ext cx="9576113" cy="417296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Equally probable but non-identical phylogenies  </a:t>
            </a:r>
          </a:p>
          <a:p>
            <a:pPr>
              <a:lnSpc>
                <a:spcPct val="150000"/>
              </a:lnSpc>
            </a:pPr>
            <a:r>
              <a:rPr lang="en-GB" dirty="0"/>
              <a:t>Different speciation and extinction rates 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D</a:t>
            </a:r>
            <a:r>
              <a:rPr lang="en-GB" dirty="0" smtClean="0"/>
              <a:t>ifferent phylogenetic tree </a:t>
            </a:r>
            <a:r>
              <a:rPr lang="en-GB" dirty="0"/>
              <a:t>shapes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00B6217-CD1C-4D24-9F1E-8FEE40FD53EF}"/>
              </a:ext>
            </a:extLst>
          </p:cNvPr>
          <p:cNvSpPr txBox="1"/>
          <p:nvPr/>
        </p:nvSpPr>
        <p:spPr>
          <a:xfrm rot="21073383">
            <a:off x="11232107" y="661823"/>
            <a:ext cx="535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C0A420-5C7B-4650-B230-38DEF042DF5A}"/>
              </a:ext>
            </a:extLst>
          </p:cNvPr>
          <p:cNvSpPr txBox="1"/>
          <p:nvPr/>
        </p:nvSpPr>
        <p:spPr>
          <a:xfrm rot="21073383">
            <a:off x="10175907" y="67824"/>
            <a:ext cx="673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7030A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E8F2FB3-A63B-418F-ADA8-BB523C8AB56E}"/>
              </a:ext>
            </a:extLst>
          </p:cNvPr>
          <p:cNvSpPr/>
          <p:nvPr/>
        </p:nvSpPr>
        <p:spPr>
          <a:xfrm>
            <a:off x="11218644" y="3944031"/>
            <a:ext cx="698235" cy="876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DEC3A9-31F3-4DC7-91AF-6312234AE70F}"/>
              </a:ext>
            </a:extLst>
          </p:cNvPr>
          <p:cNvSpPr txBox="1"/>
          <p:nvPr/>
        </p:nvSpPr>
        <p:spPr>
          <a:xfrm rot="1249515">
            <a:off x="1442947" y="83472"/>
            <a:ext cx="673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C00000"/>
                </a:solidFill>
                <a:latin typeface="Algerian" panose="04020705040A02060702" pitchFamily="82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054ABDC-1953-4BA2-BE61-40BC6871B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76" r="51067"/>
          <a:stretch/>
        </p:blipFill>
        <p:spPr>
          <a:xfrm>
            <a:off x="4101044" y="4099786"/>
            <a:ext cx="2915140" cy="2535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C8EB2CF-78CC-481F-8B43-C80734ACD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49" t="4754" b="51459"/>
          <a:stretch/>
        </p:blipFill>
        <p:spPr>
          <a:xfrm>
            <a:off x="0" y="4099786"/>
            <a:ext cx="2819070" cy="2671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D5E132-88BC-49DD-B157-48457854B308}"/>
              </a:ext>
            </a:extLst>
          </p:cNvPr>
          <p:cNvSpPr txBox="1"/>
          <p:nvPr/>
        </p:nvSpPr>
        <p:spPr>
          <a:xfrm rot="20912363">
            <a:off x="501607" y="616666"/>
            <a:ext cx="673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00B050"/>
                </a:solidFill>
                <a:latin typeface="Algerian" panose="04020705040A02060702" pitchFamily="82" charset="0"/>
              </a:rPr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592D95C-489C-4D56-951E-A036BBC9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0" t="58876"/>
          <a:stretch/>
        </p:blipFill>
        <p:spPr>
          <a:xfrm>
            <a:off x="8298158" y="4159300"/>
            <a:ext cx="2819071" cy="2535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DF92DE8-1180-4DEA-83CF-CF31CA1A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38" y="6046123"/>
            <a:ext cx="1034710" cy="799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73D913C-67C5-4FCE-8AEB-11FBDD1FE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442" y="6029520"/>
            <a:ext cx="1034710" cy="7992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AB88D2F-D860-4C5B-9BE4-3B8B44C6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7229" y="5303586"/>
            <a:ext cx="1085510" cy="8385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80C8E2D-1F01-4B59-BF06-B130FA3F3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54" y="5367312"/>
            <a:ext cx="1027637" cy="7992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E2486BE-0BD3-4B55-A83F-4758C4BC3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48" y="5313945"/>
            <a:ext cx="1027637" cy="7992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9B8458A-31DD-4000-9969-E1D41FFFD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9277" y="6081497"/>
            <a:ext cx="960808" cy="7472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5EBC38A-6D7D-4FBF-885A-0EEDF5AA7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736" y="4598519"/>
            <a:ext cx="633430" cy="7992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157C1C5-58AE-459C-90A5-F04AC82DC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55" y="4568039"/>
            <a:ext cx="633430" cy="7992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EC73F91-734F-45E0-B874-C44507129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842" y="4653387"/>
            <a:ext cx="633430" cy="7992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BBB5312-C6ED-48E6-91A5-6CE94115FE1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38" r="3230"/>
          <a:stretch/>
        </p:blipFill>
        <p:spPr>
          <a:xfrm>
            <a:off x="2601009" y="3772978"/>
            <a:ext cx="1003343" cy="7584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0B12ACCE-C656-4AE0-9131-141388B4CA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38" r="3230"/>
          <a:stretch/>
        </p:blipFill>
        <p:spPr>
          <a:xfrm>
            <a:off x="6710976" y="3782007"/>
            <a:ext cx="1003343" cy="7584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BDDE0A4E-2C06-454E-A90B-C428A6CD48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38" r="3230"/>
          <a:stretch/>
        </p:blipFill>
        <p:spPr>
          <a:xfrm>
            <a:off x="10913536" y="3766998"/>
            <a:ext cx="1003343" cy="7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5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DA5E8F0-AB63-49E0-A584-D44B0D6C03E7}"/>
              </a:ext>
            </a:extLst>
          </p:cNvPr>
          <p:cNvSpPr/>
          <p:nvPr/>
        </p:nvSpPr>
        <p:spPr>
          <a:xfrm>
            <a:off x="0" y="3932239"/>
            <a:ext cx="12192000" cy="29333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C8DAF6-EF5F-4FB3-B8AD-43B57F49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Completeness of trait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3646E2-091A-4574-A2F6-0D69F0D60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79" y="2187746"/>
            <a:ext cx="10300767" cy="81882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Unknown trait-states for some species                more uncertainty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D5E132-88BC-49DD-B157-48457854B308}"/>
              </a:ext>
            </a:extLst>
          </p:cNvPr>
          <p:cNvSpPr txBox="1"/>
          <p:nvPr/>
        </p:nvSpPr>
        <p:spPr>
          <a:xfrm rot="1110612">
            <a:off x="10191375" y="558218"/>
            <a:ext cx="673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00B05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00B6217-CD1C-4D24-9F1E-8FEE40FD53EF}"/>
              </a:ext>
            </a:extLst>
          </p:cNvPr>
          <p:cNvSpPr txBox="1"/>
          <p:nvPr/>
        </p:nvSpPr>
        <p:spPr>
          <a:xfrm rot="21073383">
            <a:off x="354137" y="535490"/>
            <a:ext cx="43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C0A420-5C7B-4650-B230-38DEF042DF5A}"/>
              </a:ext>
            </a:extLst>
          </p:cNvPr>
          <p:cNvSpPr txBox="1"/>
          <p:nvPr/>
        </p:nvSpPr>
        <p:spPr>
          <a:xfrm rot="1014792">
            <a:off x="1331625" y="77682"/>
            <a:ext cx="673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7030A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DEC3A9-31F3-4DC7-91AF-6312234AE70F}"/>
              </a:ext>
            </a:extLst>
          </p:cNvPr>
          <p:cNvSpPr txBox="1"/>
          <p:nvPr/>
        </p:nvSpPr>
        <p:spPr>
          <a:xfrm>
            <a:off x="11067812" y="185403"/>
            <a:ext cx="673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C00000"/>
                </a:solidFill>
                <a:latin typeface="Algerian" panose="04020705040A02060702" pitchFamily="82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B0EDDE-5809-4677-869A-BCDDADDE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1" y="4041623"/>
            <a:ext cx="3718471" cy="271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8FF2F36-B9F0-4AE9-AC65-367268206E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006297" y="4041623"/>
            <a:ext cx="4120800" cy="2714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BC9DBAA-12CA-405E-AC3E-D8C62C9E6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9925" y="4036239"/>
            <a:ext cx="3812059" cy="275796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9A70AF5-F593-4E10-A1D9-8D4F207402B3}"/>
              </a:ext>
            </a:extLst>
          </p:cNvPr>
          <p:cNvCxnSpPr>
            <a:cxnSpLocks/>
          </p:cNvCxnSpPr>
          <p:nvPr/>
        </p:nvCxnSpPr>
        <p:spPr>
          <a:xfrm>
            <a:off x="6431072" y="2597156"/>
            <a:ext cx="87042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7724" y="3363309"/>
            <a:ext cx="330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Camouflage</a:t>
            </a:r>
            <a:endParaRPr lang="en-GB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31110" y="3363308"/>
            <a:ext cx="330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Warning</a:t>
            </a:r>
            <a:endParaRPr lang="en-GB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323362" y="3363309"/>
            <a:ext cx="3309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Unknown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74349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C8DAF6-EF5F-4FB3-B8AD-43B57F49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/>
              <a:t>Similarity of speciation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3646E2-091A-4574-A2F6-0D69F0D60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31" y="1635378"/>
            <a:ext cx="10300767" cy="4473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dirty="0" smtClean="0"/>
              <a:t>  More similar                   </a:t>
            </a:r>
            <a:r>
              <a:rPr lang="en-GB" dirty="0"/>
              <a:t>harder to find evidence of trait dependency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D5E132-88BC-49DD-B157-48457854B308}"/>
              </a:ext>
            </a:extLst>
          </p:cNvPr>
          <p:cNvSpPr txBox="1"/>
          <p:nvPr/>
        </p:nvSpPr>
        <p:spPr>
          <a:xfrm rot="1110612">
            <a:off x="1849255" y="218967"/>
            <a:ext cx="673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00B05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00B6217-CD1C-4D24-9F1E-8FEE40FD53EF}"/>
              </a:ext>
            </a:extLst>
          </p:cNvPr>
          <p:cNvSpPr txBox="1"/>
          <p:nvPr/>
        </p:nvSpPr>
        <p:spPr>
          <a:xfrm rot="21073383">
            <a:off x="10052913" y="380499"/>
            <a:ext cx="535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C95E0B-F175-48C9-A185-EB0F2D83969C}"/>
              </a:ext>
            </a:extLst>
          </p:cNvPr>
          <p:cNvSpPr/>
          <p:nvPr/>
        </p:nvSpPr>
        <p:spPr>
          <a:xfrm>
            <a:off x="7239030" y="1635378"/>
            <a:ext cx="1294234" cy="876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6C0A420-5C7B-4650-B230-38DEF042DF5A}"/>
              </a:ext>
            </a:extLst>
          </p:cNvPr>
          <p:cNvSpPr txBox="1"/>
          <p:nvPr/>
        </p:nvSpPr>
        <p:spPr>
          <a:xfrm rot="21073383">
            <a:off x="616814" y="390272"/>
            <a:ext cx="673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7030A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E8F2FB3-A63B-418F-ADA8-BB523C8AB56E}"/>
              </a:ext>
            </a:extLst>
          </p:cNvPr>
          <p:cNvSpPr/>
          <p:nvPr/>
        </p:nvSpPr>
        <p:spPr>
          <a:xfrm>
            <a:off x="11218644" y="3944031"/>
            <a:ext cx="698235" cy="876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DEC3A9-31F3-4DC7-91AF-6312234AE70F}"/>
              </a:ext>
            </a:extLst>
          </p:cNvPr>
          <p:cNvSpPr txBox="1"/>
          <p:nvPr/>
        </p:nvSpPr>
        <p:spPr>
          <a:xfrm>
            <a:off x="11019598" y="158061"/>
            <a:ext cx="673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rgbClr val="C0000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601A6B1-4952-4BCD-90A4-06B181282FDE}"/>
              </a:ext>
            </a:extLst>
          </p:cNvPr>
          <p:cNvSpPr/>
          <p:nvPr/>
        </p:nvSpPr>
        <p:spPr>
          <a:xfrm>
            <a:off x="1851796" y="3781675"/>
            <a:ext cx="62059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speciation rates (</a:t>
            </a:r>
            <a:r>
              <a:rPr lang="el-GR" sz="3200" b="1" dirty="0"/>
              <a:t>λ</a:t>
            </a:r>
            <a:r>
              <a:rPr lang="en-GB" sz="3200" dirty="0"/>
              <a:t>):  0.1,  0.15,  0.18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68344DA-4DBB-4210-91B0-536F22D4496A}"/>
              </a:ext>
            </a:extLst>
          </p:cNvPr>
          <p:cNvSpPr/>
          <p:nvPr/>
        </p:nvSpPr>
        <p:spPr>
          <a:xfrm>
            <a:off x="1851796" y="4792347"/>
            <a:ext cx="5789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speciation rates (</a:t>
            </a:r>
            <a:r>
              <a:rPr lang="el-GR" sz="3200" b="1" dirty="0"/>
              <a:t>λ</a:t>
            </a:r>
            <a:r>
              <a:rPr lang="en-GB" sz="3200" dirty="0"/>
              <a:t>):  0.1,  0.4,  0.6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04C8FBB-7A4F-4436-85D0-59F12790D9F5}"/>
              </a:ext>
            </a:extLst>
          </p:cNvPr>
          <p:cNvSpPr/>
          <p:nvPr/>
        </p:nvSpPr>
        <p:spPr>
          <a:xfrm>
            <a:off x="8312400" y="4788078"/>
            <a:ext cx="11987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B050"/>
                </a:solidFill>
              </a:rPr>
              <a:t>Easier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66F201E-A1E1-468E-AB1C-8F607044E891}"/>
              </a:ext>
            </a:extLst>
          </p:cNvPr>
          <p:cNvSpPr/>
          <p:nvPr/>
        </p:nvSpPr>
        <p:spPr>
          <a:xfrm>
            <a:off x="8263476" y="3781675"/>
            <a:ext cx="1359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Harder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F3A6EAA2-E9AA-4496-A129-36777B69FF2C}"/>
              </a:ext>
            </a:extLst>
          </p:cNvPr>
          <p:cNvCxnSpPr/>
          <p:nvPr/>
        </p:nvCxnSpPr>
        <p:spPr>
          <a:xfrm>
            <a:off x="3160891" y="2824977"/>
            <a:ext cx="87042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7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FDDE01F-333C-4AA7-8BC5-47D3C8825DD4}"/>
              </a:ext>
            </a:extLst>
          </p:cNvPr>
          <p:cNvSpPr/>
          <p:nvPr/>
        </p:nvSpPr>
        <p:spPr>
          <a:xfrm>
            <a:off x="0" y="3225977"/>
            <a:ext cx="3694680" cy="3632024"/>
          </a:xfrm>
          <a:prstGeom prst="rect">
            <a:avLst/>
          </a:prstGeom>
          <a:solidFill>
            <a:srgbClr val="6377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24E38C-7AF6-4EE6-B921-FE57AE749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794" y="285750"/>
            <a:ext cx="10062411" cy="17290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GB" sz="4400" dirty="0"/>
              <a:t>Sampling Fraction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GB" sz="3200" dirty="0"/>
              <a:t>Phylogenies may be incompletely sampled due to….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C2ED9DA-95CE-4DB2-BF97-6FDD6BF14F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2817"/>
          <a:stretch/>
        </p:blipFill>
        <p:spPr>
          <a:xfrm>
            <a:off x="3694680" y="3191252"/>
            <a:ext cx="4404223" cy="366674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6D2CA8E-08D1-47F8-A60D-CDD7B97AA35F}"/>
              </a:ext>
            </a:extLst>
          </p:cNvPr>
          <p:cNvSpPr txBox="1">
            <a:spLocks/>
          </p:cNvSpPr>
          <p:nvPr/>
        </p:nvSpPr>
        <p:spPr>
          <a:xfrm>
            <a:off x="3694680" y="2049475"/>
            <a:ext cx="4404220" cy="1176501"/>
          </a:xfrm>
          <a:prstGeom prst="rect">
            <a:avLst/>
          </a:prstGeom>
          <a:solidFill>
            <a:srgbClr val="99FF99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en-GB" dirty="0"/>
              <a:t>Geographical 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GB" dirty="0"/>
              <a:t>limitations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F939127-4CDB-451F-B14D-0B99320DDE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80" r="18133"/>
          <a:stretch/>
        </p:blipFill>
        <p:spPr>
          <a:xfrm>
            <a:off x="8098904" y="3225977"/>
            <a:ext cx="4093096" cy="36667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E2B6FD4E-995A-4CF4-B4C0-AC76369D28AF}"/>
              </a:ext>
            </a:extLst>
          </p:cNvPr>
          <p:cNvSpPr txBox="1">
            <a:spLocks/>
          </p:cNvSpPr>
          <p:nvPr/>
        </p:nvSpPr>
        <p:spPr>
          <a:xfrm>
            <a:off x="8098903" y="2049475"/>
            <a:ext cx="4093098" cy="117650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dirty="0"/>
              <a:t>Unknown number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/>
              <a:t>of species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8D63B46-D4B9-4EF9-BEE9-91B2D2193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0" y="3680685"/>
            <a:ext cx="3694680" cy="26599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6156E45-9BE9-4E58-BFC8-6D5F898BB842}"/>
              </a:ext>
            </a:extLst>
          </p:cNvPr>
          <p:cNvSpPr txBox="1">
            <a:spLocks/>
          </p:cNvSpPr>
          <p:nvPr/>
        </p:nvSpPr>
        <p:spPr>
          <a:xfrm>
            <a:off x="0" y="2049475"/>
            <a:ext cx="3694680" cy="1176501"/>
          </a:xfrm>
          <a:prstGeom prst="rect">
            <a:avLst/>
          </a:prstGeom>
          <a:solidFill>
            <a:srgbClr val="F17F97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GB" dirty="0"/>
              <a:t>Lack of molecular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GB" dirty="0"/>
              <a:t>material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531339E-5086-409E-8432-4C16678ACD47}"/>
              </a:ext>
            </a:extLst>
          </p:cNvPr>
          <p:cNvSpPr txBox="1"/>
          <p:nvPr/>
        </p:nvSpPr>
        <p:spPr>
          <a:xfrm rot="1110612">
            <a:off x="9222403" y="215091"/>
            <a:ext cx="6731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rgbClr val="00B05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8175602-D199-4F84-9F13-1C59E587DC3A}"/>
              </a:ext>
            </a:extLst>
          </p:cNvPr>
          <p:cNvSpPr txBox="1"/>
          <p:nvPr/>
        </p:nvSpPr>
        <p:spPr>
          <a:xfrm rot="1207352">
            <a:off x="2037465" y="55506"/>
            <a:ext cx="535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7D57BA1-8D26-4CF7-87C1-B02C8D99C4B6}"/>
              </a:ext>
            </a:extLst>
          </p:cNvPr>
          <p:cNvSpPr txBox="1"/>
          <p:nvPr/>
        </p:nvSpPr>
        <p:spPr>
          <a:xfrm rot="21073383">
            <a:off x="514704" y="294636"/>
            <a:ext cx="673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rgbClr val="7030A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FE6173-7B65-4B02-9380-4A147A9647DD}"/>
              </a:ext>
            </a:extLst>
          </p:cNvPr>
          <p:cNvSpPr txBox="1"/>
          <p:nvPr/>
        </p:nvSpPr>
        <p:spPr>
          <a:xfrm rot="1368772">
            <a:off x="10894772" y="227767"/>
            <a:ext cx="673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C00000"/>
                </a:solidFill>
                <a:latin typeface="Algerian" panose="04020705040A02060702" pitchFamily="8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84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ABBAD0-19AE-4FBA-B0C3-FF34EB9A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835B60-8728-43B6-A4A1-4A10532BB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1442" y="1708024"/>
            <a:ext cx="8929116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/>
              <a:t>How </a:t>
            </a:r>
            <a:r>
              <a:rPr lang="en-GB" dirty="0" smtClean="0"/>
              <a:t>does </a:t>
            </a:r>
            <a:r>
              <a:rPr lang="en-GB" dirty="0"/>
              <a:t>model selection and parameter estimation vary with sampling fraction?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/>
              <a:t>Does sampling method (random or bias) affect the analyses? 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Explored under two assumptions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/>
              <a:t>Sampling fraction is known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/>
              <a:t>Sampling fraction is unknown and mis-specified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34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F06B8-C7B5-4E1E-9CCD-EE7D5CC1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674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F06B8-C7B5-4E1E-9CCD-EE7D5CC1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820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C55244-25A4-4192-80C9-D6DE51BF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80795"/>
          </a:xfrm>
        </p:spPr>
        <p:txBody>
          <a:bodyPr/>
          <a:lstStyle/>
          <a:p>
            <a:pPr algn="ctr"/>
            <a:r>
              <a:rPr lang="en-GB" dirty="0"/>
              <a:t>Making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4615A9-E15A-497E-8263-2D084C5A1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8581"/>
            <a:ext cx="10515600" cy="46927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Generated </a:t>
            </a:r>
            <a:r>
              <a:rPr lang="en-GB" b="1" dirty="0"/>
              <a:t>100 trees </a:t>
            </a:r>
            <a:r>
              <a:rPr lang="en-GB" dirty="0"/>
              <a:t>of each type </a:t>
            </a:r>
            <a:r>
              <a:rPr lang="en-GB" b="1" dirty="0"/>
              <a:t>(ETD, CTD and CR) </a:t>
            </a:r>
            <a:r>
              <a:rPr lang="en-GB" dirty="0"/>
              <a:t>in each size: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 		</a:t>
            </a:r>
            <a:r>
              <a:rPr lang="en-GB" b="1" dirty="0"/>
              <a:t>large			medium			small</a:t>
            </a:r>
            <a:r>
              <a:rPr lang="en-GB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             (1000 – 5000)	         (450 – 650)	                 (100 – 250)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100" dirty="0"/>
          </a:p>
          <a:p>
            <a:pPr>
              <a:lnSpc>
                <a:spcPct val="100000"/>
              </a:lnSpc>
            </a:pPr>
            <a:r>
              <a:rPr lang="en-GB" b="1" dirty="0"/>
              <a:t>Parameters: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speciation rates (</a:t>
            </a:r>
            <a:r>
              <a:rPr lang="el-GR" b="1" dirty="0"/>
              <a:t>λ</a:t>
            </a:r>
            <a:r>
              <a:rPr lang="en-GB" dirty="0"/>
              <a:t>) 	extinction rate (</a:t>
            </a:r>
            <a:r>
              <a:rPr lang="el-GR" b="1" dirty="0"/>
              <a:t>μ</a:t>
            </a:r>
            <a:r>
              <a:rPr lang="en-GB" dirty="0"/>
              <a:t>) 		transition rate (</a:t>
            </a:r>
            <a:r>
              <a:rPr lang="en-GB" b="1" dirty="0"/>
              <a:t>q</a:t>
            </a:r>
            <a:r>
              <a:rPr lang="en-GB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     0.1, 0.3, 0.5		          0.001				0.4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</p:txBody>
      </p:sp>
      <p:pic>
        <p:nvPicPr>
          <p:cNvPr id="1026" name="Picture 2" descr="R: R Logo">
            <a:extLst>
              <a:ext uri="{FF2B5EF4-FFF2-40B4-BE49-F238E27FC236}">
                <a16:creationId xmlns:a16="http://schemas.microsoft.com/office/drawing/2014/main" xmlns="" id="{3479AC19-1346-46D9-B89A-806C68DB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16" y="225021"/>
            <a:ext cx="1745339" cy="135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9681422-C4E6-4235-87BA-5264AD2C2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19" y="1"/>
            <a:ext cx="2390079" cy="194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80819" cy="1325563"/>
          </a:xfrm>
        </p:spPr>
        <p:txBody>
          <a:bodyPr/>
          <a:lstStyle/>
          <a:p>
            <a:pPr algn="ctr"/>
            <a:r>
              <a:rPr lang="en-GB" dirty="0" smtClean="0"/>
              <a:t>The parameters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4484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l-GR" b="1" dirty="0" smtClean="0"/>
              <a:t>λ</a:t>
            </a:r>
            <a:r>
              <a:rPr lang="en-GB" b="1" dirty="0" smtClean="0"/>
              <a:t> = </a:t>
            </a:r>
            <a:r>
              <a:rPr lang="en-GB" dirty="0" smtClean="0"/>
              <a:t>speciation </a:t>
            </a:r>
            <a:r>
              <a:rPr lang="en-GB" dirty="0"/>
              <a:t>rates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 smtClean="0"/>
              <a:t>	0.1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	</a:t>
            </a:r>
            <a:r>
              <a:rPr lang="en-GB" dirty="0" smtClean="0"/>
              <a:t>0.3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dirty="0" smtClean="0"/>
              <a:t>	0.5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l-GR" b="1" dirty="0" smtClean="0"/>
              <a:t>μ</a:t>
            </a:r>
            <a:r>
              <a:rPr lang="en-GB" b="1" dirty="0" smtClean="0"/>
              <a:t> = </a:t>
            </a:r>
            <a:r>
              <a:rPr lang="en-GB" dirty="0" smtClean="0"/>
              <a:t>extinction </a:t>
            </a:r>
            <a:r>
              <a:rPr lang="en-GB" dirty="0"/>
              <a:t>rate </a:t>
            </a:r>
            <a:r>
              <a:rPr lang="en-GB" dirty="0" smtClean="0"/>
              <a:t>= </a:t>
            </a:r>
            <a:r>
              <a:rPr lang="en-GB" dirty="0"/>
              <a:t>0.001	</a:t>
            </a:r>
            <a:endParaRPr lang="en-GB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q</a:t>
            </a:r>
            <a:r>
              <a:rPr lang="en-GB" b="1" dirty="0" smtClean="0"/>
              <a:t> = </a:t>
            </a:r>
            <a:r>
              <a:rPr lang="en-GB" dirty="0" smtClean="0"/>
              <a:t>transition </a:t>
            </a:r>
            <a:r>
              <a:rPr lang="en-GB" dirty="0"/>
              <a:t>rate </a:t>
            </a:r>
            <a:r>
              <a:rPr lang="en-GB" dirty="0" smtClean="0"/>
              <a:t>= 0.4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944" y="146244"/>
            <a:ext cx="6091462" cy="653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3D1B104-FF51-4BA6-9CE4-1EFE318444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1" r="14869" b="15070"/>
          <a:stretch/>
        </p:blipFill>
        <p:spPr>
          <a:xfrm>
            <a:off x="327640" y="4280269"/>
            <a:ext cx="3776528" cy="25384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1C968EA-4870-4F6E-9DC4-B5C5030B81B8}"/>
              </a:ext>
            </a:extLst>
          </p:cNvPr>
          <p:cNvCxnSpPr/>
          <p:nvPr/>
        </p:nvCxnSpPr>
        <p:spPr>
          <a:xfrm>
            <a:off x="-69574" y="4138740"/>
            <a:ext cx="1226157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BD79311B-79F7-41C4-8BF2-065DB9CE1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8" r="10059" b="13240"/>
          <a:stretch/>
        </p:blipFill>
        <p:spPr>
          <a:xfrm>
            <a:off x="7578359" y="4208908"/>
            <a:ext cx="3989864" cy="262816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98D7EA76-AA35-486C-B755-BC1AC7ECBD3C}"/>
              </a:ext>
            </a:extLst>
          </p:cNvPr>
          <p:cNvCxnSpPr/>
          <p:nvPr/>
        </p:nvCxnSpPr>
        <p:spPr>
          <a:xfrm>
            <a:off x="5145466" y="5522991"/>
            <a:ext cx="20106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81A309-8C95-4570-9B57-FA1966515168}"/>
              </a:ext>
            </a:extLst>
          </p:cNvPr>
          <p:cNvSpPr txBox="1"/>
          <p:nvPr/>
        </p:nvSpPr>
        <p:spPr>
          <a:xfrm>
            <a:off x="2268444" y="4502290"/>
            <a:ext cx="37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5B6A088-D772-4320-9797-5387B5395E18}"/>
              </a:ext>
            </a:extLst>
          </p:cNvPr>
          <p:cNvSpPr txBox="1"/>
          <p:nvPr/>
        </p:nvSpPr>
        <p:spPr>
          <a:xfrm>
            <a:off x="2312052" y="5219459"/>
            <a:ext cx="37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BFF826C-9D39-447F-9A24-8B1B4E2C3772}"/>
              </a:ext>
            </a:extLst>
          </p:cNvPr>
          <p:cNvSpPr txBox="1"/>
          <p:nvPr/>
        </p:nvSpPr>
        <p:spPr>
          <a:xfrm>
            <a:off x="8638012" y="4262206"/>
            <a:ext cx="37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BE62D35-3721-4F1E-97DF-F76A5C3CD8C6}"/>
              </a:ext>
            </a:extLst>
          </p:cNvPr>
          <p:cNvSpPr txBox="1"/>
          <p:nvPr/>
        </p:nvSpPr>
        <p:spPr>
          <a:xfrm>
            <a:off x="8138719" y="4148669"/>
            <a:ext cx="37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0955BFA4-9D38-4084-BB35-FB16DA8FB2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74" t="11042" r="13644" b="12917"/>
          <a:stretch/>
        </p:blipFill>
        <p:spPr>
          <a:xfrm>
            <a:off x="700286" y="1413702"/>
            <a:ext cx="3457182" cy="25221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59FEE7C-DEA5-483A-BCAE-D22A561DD8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9" t="11458" r="13903" b="11250"/>
          <a:stretch/>
        </p:blipFill>
        <p:spPr>
          <a:xfrm>
            <a:off x="8015921" y="1451397"/>
            <a:ext cx="3615947" cy="255914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0E4E0D3F-7ED0-4C73-B553-E263BD3C4337}"/>
              </a:ext>
            </a:extLst>
          </p:cNvPr>
          <p:cNvCxnSpPr>
            <a:cxnSpLocks/>
          </p:cNvCxnSpPr>
          <p:nvPr/>
        </p:nvCxnSpPr>
        <p:spPr>
          <a:xfrm>
            <a:off x="4994184" y="2947473"/>
            <a:ext cx="225556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5BA9F0-559F-4473-8732-FED7DF40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947" y="4533008"/>
            <a:ext cx="2957385" cy="101648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GB" sz="3600" b="1" dirty="0"/>
              <a:t>Bias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4C4E4722-47FC-4BA2-B1D2-482BCF724EB2}"/>
              </a:ext>
            </a:extLst>
          </p:cNvPr>
          <p:cNvCxnSpPr/>
          <p:nvPr/>
        </p:nvCxnSpPr>
        <p:spPr>
          <a:xfrm>
            <a:off x="0" y="1201993"/>
            <a:ext cx="1226157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xmlns="" id="{D10124DB-F50C-40FC-A7FB-70A1CC63AD82}"/>
              </a:ext>
            </a:extLst>
          </p:cNvPr>
          <p:cNvSpPr txBox="1">
            <a:spLocks/>
          </p:cNvSpPr>
          <p:nvPr/>
        </p:nvSpPr>
        <p:spPr>
          <a:xfrm>
            <a:off x="803413" y="21320"/>
            <a:ext cx="10515600" cy="1280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Trimming Trees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xmlns="" id="{33D9F625-E1BF-4E1D-8492-312C61180529}"/>
              </a:ext>
            </a:extLst>
          </p:cNvPr>
          <p:cNvSpPr txBox="1">
            <a:spLocks/>
          </p:cNvSpPr>
          <p:nvPr/>
        </p:nvSpPr>
        <p:spPr>
          <a:xfrm>
            <a:off x="4620973" y="1824268"/>
            <a:ext cx="2957385" cy="1352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3600" b="1" dirty="0"/>
              <a:t>Random 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xmlns="" id="{73BFAFBA-5C1D-4AAF-98B8-D113191D1484}"/>
              </a:ext>
            </a:extLst>
          </p:cNvPr>
          <p:cNvSpPr txBox="1">
            <a:spLocks/>
          </p:cNvSpPr>
          <p:nvPr/>
        </p:nvSpPr>
        <p:spPr>
          <a:xfrm>
            <a:off x="926838" y="3141216"/>
            <a:ext cx="10003605" cy="16749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FFC0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5 sampling fraction sets:  </a:t>
            </a:r>
          </a:p>
          <a:p>
            <a:pPr algn="ctr">
              <a:lnSpc>
                <a:spcPct val="150000"/>
              </a:lnSpc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100%     80%      60%     40%     20% </a:t>
            </a:r>
          </a:p>
        </p:txBody>
      </p:sp>
    </p:spTree>
    <p:extLst>
      <p:ext uri="{BB962C8B-B14F-4D97-AF65-F5344CB8AC3E}">
        <p14:creationId xmlns:p14="http://schemas.microsoft.com/office/powerpoint/2010/main" val="74038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EBDBB322-B7C8-456F-859C-CDED10222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30188"/>
              </p:ext>
            </p:extLst>
          </p:nvPr>
        </p:nvGraphicFramePr>
        <p:xfrm>
          <a:off x="1172845" y="2168049"/>
          <a:ext cx="9846309" cy="35621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1193">
                  <a:extLst>
                    <a:ext uri="{9D8B030D-6E8A-4147-A177-3AD203B41FA5}">
                      <a16:colId xmlns:a16="http://schemas.microsoft.com/office/drawing/2014/main" xmlns="" val="798565271"/>
                    </a:ext>
                  </a:extLst>
                </a:gridCol>
                <a:gridCol w="3281193">
                  <a:extLst>
                    <a:ext uri="{9D8B030D-6E8A-4147-A177-3AD203B41FA5}">
                      <a16:colId xmlns:a16="http://schemas.microsoft.com/office/drawing/2014/main" xmlns="" val="2998236077"/>
                    </a:ext>
                  </a:extLst>
                </a:gridCol>
                <a:gridCol w="3283923">
                  <a:extLst>
                    <a:ext uri="{9D8B030D-6E8A-4147-A177-3AD203B41FA5}">
                      <a16:colId xmlns:a16="http://schemas.microsoft.com/office/drawing/2014/main" xmlns="" val="2779250447"/>
                    </a:ext>
                  </a:extLst>
                </a:gridCol>
              </a:tblGrid>
              <a:tr h="118739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 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Randomly trimmed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Bias trimmed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717065605"/>
                  </a:ext>
                </a:extLst>
              </a:tr>
              <a:tr h="11873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True SF (%)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100, 80, 60 , 40, 20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large, medium, small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medium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481815217"/>
                  </a:ext>
                </a:extLst>
              </a:tr>
              <a:tr h="118739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Mis-specified SF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800" b="0">
                          <a:effectLst/>
                        </a:rPr>
                        <a:t>medium</a:t>
                      </a:r>
                      <a:endParaRPr lang="en-GB" sz="2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medium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1813723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xmlns="" id="{D5BDD263-6608-4EE1-A33A-8371388A6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549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Study Groups</a:t>
            </a:r>
          </a:p>
        </p:txBody>
      </p:sp>
    </p:spTree>
    <p:extLst>
      <p:ext uri="{BB962C8B-B14F-4D97-AF65-F5344CB8AC3E}">
        <p14:creationId xmlns:p14="http://schemas.microsoft.com/office/powerpoint/2010/main" val="123288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B032B2-70C4-4881-9268-96E2C13C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0549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Mis-specifed</a:t>
            </a:r>
            <a:r>
              <a:rPr lang="en-GB" dirty="0"/>
              <a:t> sampling fraction </a:t>
            </a:r>
            <a:r>
              <a:rPr lang="en-GB" dirty="0" smtClean="0"/>
              <a:t>sets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93FE53A9-C76E-4A96-B9DA-856AD29CD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706513"/>
              </p:ext>
            </p:extLst>
          </p:nvPr>
        </p:nvGraphicFramePr>
        <p:xfrm>
          <a:off x="1008822" y="2014330"/>
          <a:ext cx="10174355" cy="3991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871">
                  <a:extLst>
                    <a:ext uri="{9D8B030D-6E8A-4147-A177-3AD203B41FA5}">
                      <a16:colId xmlns:a16="http://schemas.microsoft.com/office/drawing/2014/main" xmlns="" val="1953428682"/>
                    </a:ext>
                  </a:extLst>
                </a:gridCol>
                <a:gridCol w="2034871">
                  <a:extLst>
                    <a:ext uri="{9D8B030D-6E8A-4147-A177-3AD203B41FA5}">
                      <a16:colId xmlns:a16="http://schemas.microsoft.com/office/drawing/2014/main" xmlns="" val="2406952387"/>
                    </a:ext>
                  </a:extLst>
                </a:gridCol>
                <a:gridCol w="2034871">
                  <a:extLst>
                    <a:ext uri="{9D8B030D-6E8A-4147-A177-3AD203B41FA5}">
                      <a16:colId xmlns:a16="http://schemas.microsoft.com/office/drawing/2014/main" xmlns="" val="2763814944"/>
                    </a:ext>
                  </a:extLst>
                </a:gridCol>
                <a:gridCol w="2034871">
                  <a:extLst>
                    <a:ext uri="{9D8B030D-6E8A-4147-A177-3AD203B41FA5}">
                      <a16:colId xmlns:a16="http://schemas.microsoft.com/office/drawing/2014/main" xmlns="" val="1965231577"/>
                    </a:ext>
                  </a:extLst>
                </a:gridCol>
                <a:gridCol w="2034871">
                  <a:extLst>
                    <a:ext uri="{9D8B030D-6E8A-4147-A177-3AD203B41FA5}">
                      <a16:colId xmlns:a16="http://schemas.microsoft.com/office/drawing/2014/main" xmlns="" val="1041220616"/>
                    </a:ext>
                  </a:extLst>
                </a:gridCol>
              </a:tblGrid>
              <a:tr h="87464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800" dirty="0">
                          <a:latin typeface="+mn-lt"/>
                        </a:rPr>
                        <a:t>True SF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sz="2800" dirty="0">
                          <a:latin typeface="+mn-lt"/>
                        </a:rPr>
                        <a:t>Mis-specified SF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1470353"/>
                  </a:ext>
                </a:extLst>
              </a:tr>
              <a:tr h="779228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100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8247550"/>
                  </a:ext>
                </a:extLst>
              </a:tr>
              <a:tr h="779228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80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9182294"/>
                  </a:ext>
                </a:extLst>
              </a:tr>
              <a:tr h="779228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60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1" dirty="0">
                          <a:latin typeface="+mn-lt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4992474"/>
                  </a:ext>
                </a:extLst>
              </a:tr>
              <a:tr h="779228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40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latin typeface="+mn-lt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2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8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625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64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F06B8-C7B5-4E1E-9CCD-EE7D5CC1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7267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108F24-7C44-4D20-BA4E-A8DF8B8E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Randomly Trimmed trees, True 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9B1300-09AC-4D14-BB78-0B2235392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61" y="1852128"/>
            <a:ext cx="10825259" cy="4879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SecSSE performed better with large trees and trees with high SF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GB" b="1" dirty="0"/>
              <a:t>Model Selection (ETD generated trees)</a:t>
            </a:r>
          </a:p>
          <a:p>
            <a:pPr>
              <a:lnSpc>
                <a:spcPct val="150000"/>
              </a:lnSpc>
            </a:pPr>
            <a:r>
              <a:rPr lang="en-GB" dirty="0"/>
              <a:t>Large: 100% correct at SF 40 </a:t>
            </a:r>
          </a:p>
          <a:p>
            <a:pPr>
              <a:lnSpc>
                <a:spcPct val="150000"/>
              </a:lnSpc>
            </a:pPr>
            <a:r>
              <a:rPr lang="en-GB" dirty="0"/>
              <a:t>Medium: 93% correct at SF 40</a:t>
            </a:r>
          </a:p>
          <a:p>
            <a:pPr>
              <a:lnSpc>
                <a:spcPct val="150000"/>
              </a:lnSpc>
            </a:pPr>
            <a:r>
              <a:rPr lang="en-GB" dirty="0"/>
              <a:t>Small: 89% correct at SF 80;  </a:t>
            </a:r>
            <a:r>
              <a:rPr lang="en-GB" b="1" dirty="0">
                <a:solidFill>
                  <a:srgbClr val="FF0000"/>
                </a:solidFill>
              </a:rPr>
              <a:t>45% correct at SF 40 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xmlns="" id="{50F4DFC5-E4B8-4C3D-A5B7-F264F2F77E0A}"/>
              </a:ext>
            </a:extLst>
          </p:cNvPr>
          <p:cNvSpPr/>
          <p:nvPr/>
        </p:nvSpPr>
        <p:spPr>
          <a:xfrm>
            <a:off x="7838440" y="2952040"/>
            <a:ext cx="3240819" cy="2442920"/>
          </a:xfrm>
          <a:prstGeom prst="irregularSeal1">
            <a:avLst/>
          </a:prstGeom>
          <a:solidFill>
            <a:srgbClr val="FFA50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Small trees are too small</a:t>
            </a:r>
          </a:p>
        </p:txBody>
      </p:sp>
    </p:spTree>
    <p:extLst>
      <p:ext uri="{BB962C8B-B14F-4D97-AF65-F5344CB8AC3E}">
        <p14:creationId xmlns:p14="http://schemas.microsoft.com/office/powerpoint/2010/main" val="304063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D89920-4855-4DF7-B366-F53969EB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7" y="-91922"/>
            <a:ext cx="10515600" cy="1325563"/>
          </a:xfrm>
        </p:spPr>
        <p:txBody>
          <a:bodyPr/>
          <a:lstStyle/>
          <a:p>
            <a:r>
              <a:rPr lang="en-GB" dirty="0"/>
              <a:t>Parameter estimates: big vs small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DEDAAE8-12BA-46B9-B6B0-AEF5E3C9AEA6}"/>
              </a:ext>
            </a:extLst>
          </p:cNvPr>
          <p:cNvSpPr txBox="1"/>
          <p:nvPr/>
        </p:nvSpPr>
        <p:spPr>
          <a:xfrm rot="16200000">
            <a:off x="-737565" y="3319033"/>
            <a:ext cx="463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Speciation rate 3 (</a:t>
            </a:r>
            <a:r>
              <a:rPr lang="el-GR" sz="28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4D902A-A628-429E-8A9C-03C5CDD4766F}"/>
              </a:ext>
            </a:extLst>
          </p:cNvPr>
          <p:cNvSpPr txBox="1"/>
          <p:nvPr/>
        </p:nvSpPr>
        <p:spPr>
          <a:xfrm>
            <a:off x="3480185" y="6287140"/>
            <a:ext cx="463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Sampling Fraction (%)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6F0AE8-9DE0-4327-A909-25291C9B09CF}"/>
              </a:ext>
            </a:extLst>
          </p:cNvPr>
          <p:cNvSpPr txBox="1"/>
          <p:nvPr/>
        </p:nvSpPr>
        <p:spPr>
          <a:xfrm>
            <a:off x="3155235" y="5763920"/>
            <a:ext cx="1078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8DCA99A-BEE5-4B38-B3AF-39D3847CB845}"/>
              </a:ext>
            </a:extLst>
          </p:cNvPr>
          <p:cNvSpPr txBox="1"/>
          <p:nvPr/>
        </p:nvSpPr>
        <p:spPr>
          <a:xfrm>
            <a:off x="7356686" y="5763920"/>
            <a:ext cx="112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5FDFE3-D3BC-43F7-A499-6BC41BFFC323}"/>
              </a:ext>
            </a:extLst>
          </p:cNvPr>
          <p:cNvSpPr txBox="1"/>
          <p:nvPr/>
        </p:nvSpPr>
        <p:spPr>
          <a:xfrm>
            <a:off x="5233706" y="5763920"/>
            <a:ext cx="112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1EABCA5-D435-4709-846C-8E93D26FA860}"/>
              </a:ext>
            </a:extLst>
          </p:cNvPr>
          <p:cNvSpPr txBox="1"/>
          <p:nvPr/>
        </p:nvSpPr>
        <p:spPr>
          <a:xfrm>
            <a:off x="9290426" y="1757814"/>
            <a:ext cx="23604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C00000"/>
                </a:solidFill>
              </a:rPr>
              <a:t>Actual</a:t>
            </a:r>
          </a:p>
          <a:p>
            <a:pPr algn="ctr"/>
            <a:r>
              <a:rPr lang="en-GB" sz="2800" b="1" dirty="0">
                <a:solidFill>
                  <a:srgbClr val="C00000"/>
                </a:solidFill>
              </a:rPr>
              <a:t>value:</a:t>
            </a:r>
          </a:p>
          <a:p>
            <a:pPr algn="ctr"/>
            <a:r>
              <a:rPr lang="en-GB" sz="2800" b="1" dirty="0">
                <a:solidFill>
                  <a:srgbClr val="C00000"/>
                </a:solidFill>
              </a:rPr>
              <a:t>0.5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ECC1B2F-FBE8-4166-9F0A-6C3A8D48C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9" t="8063" b="10823"/>
          <a:stretch/>
        </p:blipFill>
        <p:spPr>
          <a:xfrm>
            <a:off x="1997636" y="1033670"/>
            <a:ext cx="7494234" cy="48620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26AA053-6D3F-45B6-97F4-22464FA58C25}"/>
              </a:ext>
            </a:extLst>
          </p:cNvPr>
          <p:cNvSpPr/>
          <p:nvPr/>
        </p:nvSpPr>
        <p:spPr>
          <a:xfrm>
            <a:off x="9383487" y="3910628"/>
            <a:ext cx="533890" cy="520494"/>
          </a:xfrm>
          <a:prstGeom prst="rect">
            <a:avLst/>
          </a:prstGeom>
          <a:solidFill>
            <a:srgbClr val="A019F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E15BC42-EE25-43EA-B72D-9F65E14C0651}"/>
              </a:ext>
            </a:extLst>
          </p:cNvPr>
          <p:cNvSpPr/>
          <p:nvPr/>
        </p:nvSpPr>
        <p:spPr>
          <a:xfrm>
            <a:off x="9383487" y="4863373"/>
            <a:ext cx="533890" cy="520494"/>
          </a:xfrm>
          <a:prstGeom prst="rect">
            <a:avLst/>
          </a:prstGeom>
          <a:solidFill>
            <a:srgbClr val="FFA5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37E1663-CA03-4075-B8A0-C509CF9CDF32}"/>
              </a:ext>
            </a:extLst>
          </p:cNvPr>
          <p:cNvSpPr txBox="1"/>
          <p:nvPr/>
        </p:nvSpPr>
        <p:spPr>
          <a:xfrm>
            <a:off x="9902249" y="3907902"/>
            <a:ext cx="1709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Big trees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2F06D6F-4E1F-49F4-BB63-AF7343793EC4}"/>
              </a:ext>
            </a:extLst>
          </p:cNvPr>
          <p:cNvSpPr txBox="1"/>
          <p:nvPr/>
        </p:nvSpPr>
        <p:spPr>
          <a:xfrm>
            <a:off x="9941529" y="4863373"/>
            <a:ext cx="197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Small trees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371188" y="3630321"/>
            <a:ext cx="6747130" cy="24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291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19D2F0-45F2-4152-8FCB-29ABA70DD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" b="11111"/>
          <a:stretch/>
        </p:blipFill>
        <p:spPr>
          <a:xfrm>
            <a:off x="1018233" y="956930"/>
            <a:ext cx="9078267" cy="51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0B219-6AB4-4AD2-BEDF-5168B26B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Parameter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B43DE0E-3947-4546-BAA1-7231AB0C5DE3}"/>
              </a:ext>
            </a:extLst>
          </p:cNvPr>
          <p:cNvSpPr txBox="1"/>
          <p:nvPr/>
        </p:nvSpPr>
        <p:spPr>
          <a:xfrm>
            <a:off x="1729739" y="5870784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20%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D21C9AE-B6E2-4111-A239-5C51D0D0C231}"/>
              </a:ext>
            </a:extLst>
          </p:cNvPr>
          <p:cNvCxnSpPr/>
          <p:nvPr/>
        </p:nvCxnSpPr>
        <p:spPr>
          <a:xfrm>
            <a:off x="2001520" y="55880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C1314D9-46A5-4DF3-A91B-BB0F194A64F4}"/>
              </a:ext>
            </a:extLst>
          </p:cNvPr>
          <p:cNvSpPr txBox="1"/>
          <p:nvPr/>
        </p:nvSpPr>
        <p:spPr>
          <a:xfrm>
            <a:off x="3319778" y="5870784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95215D-01D7-4D8B-9451-C4C3CACB6435}"/>
              </a:ext>
            </a:extLst>
          </p:cNvPr>
          <p:cNvSpPr txBox="1"/>
          <p:nvPr/>
        </p:nvSpPr>
        <p:spPr>
          <a:xfrm>
            <a:off x="4889497" y="5870784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60%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9F986A6-4801-448B-822D-3CCED626DB08}"/>
              </a:ext>
            </a:extLst>
          </p:cNvPr>
          <p:cNvSpPr txBox="1"/>
          <p:nvPr/>
        </p:nvSpPr>
        <p:spPr>
          <a:xfrm>
            <a:off x="6428736" y="5870784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80%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0013B3-0BB6-4C60-A7F8-7AD34FF1230B}"/>
              </a:ext>
            </a:extLst>
          </p:cNvPr>
          <p:cNvSpPr txBox="1"/>
          <p:nvPr/>
        </p:nvSpPr>
        <p:spPr>
          <a:xfrm>
            <a:off x="7967975" y="5870784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100%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12CF57C-17F8-4820-B6D2-58D05CD95D29}"/>
              </a:ext>
            </a:extLst>
          </p:cNvPr>
          <p:cNvSpPr txBox="1"/>
          <p:nvPr/>
        </p:nvSpPr>
        <p:spPr>
          <a:xfrm>
            <a:off x="4130037" y="6308209"/>
            <a:ext cx="293116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Sampling Fraction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48461F-2D47-4294-B451-94B921FC43CF}"/>
              </a:ext>
            </a:extLst>
          </p:cNvPr>
          <p:cNvSpPr txBox="1"/>
          <p:nvPr/>
        </p:nvSpPr>
        <p:spPr>
          <a:xfrm rot="16200000">
            <a:off x="-1135489" y="3419256"/>
            <a:ext cx="394737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Speciation rate  3 estimates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C06D7B7-E23B-4C1F-8876-A917B6256CCD}"/>
              </a:ext>
            </a:extLst>
          </p:cNvPr>
          <p:cNvSpPr/>
          <p:nvPr/>
        </p:nvSpPr>
        <p:spPr>
          <a:xfrm>
            <a:off x="9916160" y="2623027"/>
            <a:ext cx="396240" cy="3962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959FD49-D7CA-43ED-82C8-04C52BC70775}"/>
              </a:ext>
            </a:extLst>
          </p:cNvPr>
          <p:cNvSpPr/>
          <p:nvPr/>
        </p:nvSpPr>
        <p:spPr>
          <a:xfrm>
            <a:off x="9916160" y="3364707"/>
            <a:ext cx="396240" cy="39624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301E5B4-EBBC-4543-AD02-243A204357BE}"/>
              </a:ext>
            </a:extLst>
          </p:cNvPr>
          <p:cNvSpPr/>
          <p:nvPr/>
        </p:nvSpPr>
        <p:spPr>
          <a:xfrm>
            <a:off x="9916160" y="4106387"/>
            <a:ext cx="396240" cy="3962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24DF8F7-0FCD-423F-8953-2E092627436B}"/>
              </a:ext>
            </a:extLst>
          </p:cNvPr>
          <p:cNvSpPr txBox="1"/>
          <p:nvPr/>
        </p:nvSpPr>
        <p:spPr>
          <a:xfrm>
            <a:off x="10464800" y="3385027"/>
            <a:ext cx="109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Medium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2176CE8-82B6-42E4-B32A-79BAD41B076E}"/>
              </a:ext>
            </a:extLst>
          </p:cNvPr>
          <p:cNvSpPr txBox="1"/>
          <p:nvPr/>
        </p:nvSpPr>
        <p:spPr>
          <a:xfrm>
            <a:off x="10485120" y="2649935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5E23506-C88A-4179-8ABC-2F3A24938872}"/>
              </a:ext>
            </a:extLst>
          </p:cNvPr>
          <p:cNvSpPr txBox="1"/>
          <p:nvPr/>
        </p:nvSpPr>
        <p:spPr>
          <a:xfrm>
            <a:off x="10000734" y="4128592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Small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00418DB-C349-47BD-A844-A63411D95AB4}"/>
              </a:ext>
            </a:extLst>
          </p:cNvPr>
          <p:cNvSpPr txBox="1"/>
          <p:nvPr/>
        </p:nvSpPr>
        <p:spPr>
          <a:xfrm>
            <a:off x="9711174" y="1928516"/>
            <a:ext cx="22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/>
              <a:t>Tree Size</a:t>
            </a:r>
          </a:p>
        </p:txBody>
      </p:sp>
    </p:spTree>
    <p:extLst>
      <p:ext uri="{BB962C8B-B14F-4D97-AF65-F5344CB8AC3E}">
        <p14:creationId xmlns:p14="http://schemas.microsoft.com/office/powerpoint/2010/main" val="38253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CEB4A3-F03A-4F8A-ADD7-D0D676C42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" b="8029"/>
          <a:stretch/>
        </p:blipFill>
        <p:spPr>
          <a:xfrm>
            <a:off x="1076654" y="965975"/>
            <a:ext cx="8913390" cy="5288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0B219-6AB4-4AD2-BEDF-5168B26B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Parameter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B43DE0E-3947-4546-BAA1-7231AB0C5DE3}"/>
              </a:ext>
            </a:extLst>
          </p:cNvPr>
          <p:cNvSpPr txBox="1"/>
          <p:nvPr/>
        </p:nvSpPr>
        <p:spPr>
          <a:xfrm>
            <a:off x="1729739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20%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D21C9AE-B6E2-4111-A239-5C51D0D0C231}"/>
              </a:ext>
            </a:extLst>
          </p:cNvPr>
          <p:cNvCxnSpPr/>
          <p:nvPr/>
        </p:nvCxnSpPr>
        <p:spPr>
          <a:xfrm>
            <a:off x="2001520" y="55880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C1314D9-46A5-4DF3-A91B-BB0F194A64F4}"/>
              </a:ext>
            </a:extLst>
          </p:cNvPr>
          <p:cNvSpPr txBox="1"/>
          <p:nvPr/>
        </p:nvSpPr>
        <p:spPr>
          <a:xfrm>
            <a:off x="3319778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95215D-01D7-4D8B-9451-C4C3CACB6435}"/>
              </a:ext>
            </a:extLst>
          </p:cNvPr>
          <p:cNvSpPr txBox="1"/>
          <p:nvPr/>
        </p:nvSpPr>
        <p:spPr>
          <a:xfrm>
            <a:off x="4889497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60%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9F986A6-4801-448B-822D-3CCED626DB08}"/>
              </a:ext>
            </a:extLst>
          </p:cNvPr>
          <p:cNvSpPr txBox="1"/>
          <p:nvPr/>
        </p:nvSpPr>
        <p:spPr>
          <a:xfrm>
            <a:off x="6416036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80%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0013B3-0BB6-4C60-A7F8-7AD34FF1230B}"/>
              </a:ext>
            </a:extLst>
          </p:cNvPr>
          <p:cNvSpPr txBox="1"/>
          <p:nvPr/>
        </p:nvSpPr>
        <p:spPr>
          <a:xfrm>
            <a:off x="7942575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100%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12CF57C-17F8-4820-B6D2-58D05CD95D29}"/>
              </a:ext>
            </a:extLst>
          </p:cNvPr>
          <p:cNvSpPr txBox="1"/>
          <p:nvPr/>
        </p:nvSpPr>
        <p:spPr>
          <a:xfrm>
            <a:off x="4228342" y="6254630"/>
            <a:ext cx="289635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Sampling Fraction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48461F-2D47-4294-B451-94B921FC43CF}"/>
              </a:ext>
            </a:extLst>
          </p:cNvPr>
          <p:cNvSpPr txBox="1"/>
          <p:nvPr/>
        </p:nvSpPr>
        <p:spPr>
          <a:xfrm rot="16200000">
            <a:off x="-950068" y="3543716"/>
            <a:ext cx="361717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Transition rate estimates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C06D7B7-E23B-4C1F-8876-A917B6256CCD}"/>
              </a:ext>
            </a:extLst>
          </p:cNvPr>
          <p:cNvSpPr/>
          <p:nvPr/>
        </p:nvSpPr>
        <p:spPr>
          <a:xfrm>
            <a:off x="9916160" y="2623027"/>
            <a:ext cx="396240" cy="3962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959FD49-D7CA-43ED-82C8-04C52BC70775}"/>
              </a:ext>
            </a:extLst>
          </p:cNvPr>
          <p:cNvSpPr/>
          <p:nvPr/>
        </p:nvSpPr>
        <p:spPr>
          <a:xfrm>
            <a:off x="9916160" y="3364707"/>
            <a:ext cx="396240" cy="39624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301E5B4-EBBC-4543-AD02-243A204357BE}"/>
              </a:ext>
            </a:extLst>
          </p:cNvPr>
          <p:cNvSpPr/>
          <p:nvPr/>
        </p:nvSpPr>
        <p:spPr>
          <a:xfrm>
            <a:off x="9916160" y="4106387"/>
            <a:ext cx="396240" cy="3962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24DF8F7-0FCD-423F-8953-2E092627436B}"/>
              </a:ext>
            </a:extLst>
          </p:cNvPr>
          <p:cNvSpPr txBox="1"/>
          <p:nvPr/>
        </p:nvSpPr>
        <p:spPr>
          <a:xfrm>
            <a:off x="10464800" y="3385027"/>
            <a:ext cx="109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Medium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2176CE8-82B6-42E4-B32A-79BAD41B076E}"/>
              </a:ext>
            </a:extLst>
          </p:cNvPr>
          <p:cNvSpPr txBox="1"/>
          <p:nvPr/>
        </p:nvSpPr>
        <p:spPr>
          <a:xfrm>
            <a:off x="10485120" y="2649935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5E23506-C88A-4179-8ABC-2F3A24938872}"/>
              </a:ext>
            </a:extLst>
          </p:cNvPr>
          <p:cNvSpPr txBox="1"/>
          <p:nvPr/>
        </p:nvSpPr>
        <p:spPr>
          <a:xfrm>
            <a:off x="10000734" y="4128592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Small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00418DB-C349-47BD-A844-A63411D95AB4}"/>
              </a:ext>
            </a:extLst>
          </p:cNvPr>
          <p:cNvSpPr txBox="1"/>
          <p:nvPr/>
        </p:nvSpPr>
        <p:spPr>
          <a:xfrm>
            <a:off x="9711174" y="1928516"/>
            <a:ext cx="22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/>
              <a:t>Tree Size</a:t>
            </a:r>
          </a:p>
        </p:txBody>
      </p:sp>
    </p:spTree>
    <p:extLst>
      <p:ext uri="{BB962C8B-B14F-4D97-AF65-F5344CB8AC3E}">
        <p14:creationId xmlns:p14="http://schemas.microsoft.com/office/powerpoint/2010/main" val="116134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F73F1D-6117-4001-A3BA-A73ADEFA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23" y="4056155"/>
            <a:ext cx="4223041" cy="2818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991F8C-4758-4511-82D0-380EE581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Species traits and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DBD41E-EB59-4DC7-9873-AF085742B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881809"/>
            <a:ext cx="10896600" cy="41602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Species traits can </a:t>
            </a:r>
            <a:r>
              <a:rPr lang="en-GB" dirty="0" smtClean="0"/>
              <a:t>shape </a:t>
            </a:r>
            <a:r>
              <a:rPr lang="en-GB" dirty="0"/>
              <a:t>phylogenies by influencing diversification </a:t>
            </a:r>
            <a:r>
              <a:rPr lang="en-GB" dirty="0" smtClean="0"/>
              <a:t>rates: rates of speciation </a:t>
            </a:r>
            <a:r>
              <a:rPr lang="en-GB" dirty="0"/>
              <a:t>and </a:t>
            </a:r>
            <a:r>
              <a:rPr lang="en-GB" dirty="0" smtClean="0"/>
              <a:t>extinction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/>
              <a:t>A key trait could be the main driver of diversification within a phylogeny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A2C7F1-1BFE-4D6B-8163-732CBD345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03"/>
          <a:stretch/>
        </p:blipFill>
        <p:spPr>
          <a:xfrm>
            <a:off x="8451064" y="4039318"/>
            <a:ext cx="3745920" cy="2818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94513C-4DE1-45D7-9A62-3942105F0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56155"/>
            <a:ext cx="4228023" cy="28018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056156"/>
            <a:ext cx="3320716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Pollinator specialisation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25532" y="4039318"/>
            <a:ext cx="1469415" cy="4785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Seed size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51064" y="4039318"/>
            <a:ext cx="2120683" cy="4785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</a:rPr>
              <a:t>Pharyngeal jaw</a:t>
            </a:r>
            <a:endParaRPr lang="en-GB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3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BB62671-7B02-47E4-BCCE-74F0558AE3E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520" y="1142782"/>
            <a:ext cx="9017000" cy="54599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0B219-6AB4-4AD2-BEDF-5168B26B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Parameter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B43DE0E-3947-4546-BAA1-7231AB0C5DE3}"/>
              </a:ext>
            </a:extLst>
          </p:cNvPr>
          <p:cNvSpPr txBox="1"/>
          <p:nvPr/>
        </p:nvSpPr>
        <p:spPr>
          <a:xfrm>
            <a:off x="1729739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20%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8D21C9AE-B6E2-4111-A239-5C51D0D0C231}"/>
              </a:ext>
            </a:extLst>
          </p:cNvPr>
          <p:cNvCxnSpPr/>
          <p:nvPr/>
        </p:nvCxnSpPr>
        <p:spPr>
          <a:xfrm>
            <a:off x="2001520" y="55880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C1314D9-46A5-4DF3-A91B-BB0F194A64F4}"/>
              </a:ext>
            </a:extLst>
          </p:cNvPr>
          <p:cNvSpPr txBox="1"/>
          <p:nvPr/>
        </p:nvSpPr>
        <p:spPr>
          <a:xfrm>
            <a:off x="3294251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95215D-01D7-4D8B-9451-C4C3CACB6435}"/>
              </a:ext>
            </a:extLst>
          </p:cNvPr>
          <p:cNvSpPr txBox="1"/>
          <p:nvPr/>
        </p:nvSpPr>
        <p:spPr>
          <a:xfrm>
            <a:off x="4824719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60%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9F986A6-4801-448B-822D-3CCED626DB08}"/>
              </a:ext>
            </a:extLst>
          </p:cNvPr>
          <p:cNvSpPr txBox="1"/>
          <p:nvPr/>
        </p:nvSpPr>
        <p:spPr>
          <a:xfrm>
            <a:off x="6334867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80%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40013B3-0BB6-4C60-A7F8-7AD34FF1230B}"/>
              </a:ext>
            </a:extLst>
          </p:cNvPr>
          <p:cNvSpPr txBox="1"/>
          <p:nvPr/>
        </p:nvSpPr>
        <p:spPr>
          <a:xfrm>
            <a:off x="7865335" y="5844658"/>
            <a:ext cx="141732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100%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12CF57C-17F8-4820-B6D2-58D05CD95D29}"/>
              </a:ext>
            </a:extLst>
          </p:cNvPr>
          <p:cNvSpPr txBox="1"/>
          <p:nvPr/>
        </p:nvSpPr>
        <p:spPr>
          <a:xfrm>
            <a:off x="3834642" y="6254630"/>
            <a:ext cx="344764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Sampling Fraction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48461F-2D47-4294-B451-94B921FC43CF}"/>
              </a:ext>
            </a:extLst>
          </p:cNvPr>
          <p:cNvSpPr txBox="1"/>
          <p:nvPr/>
        </p:nvSpPr>
        <p:spPr>
          <a:xfrm rot="16200000">
            <a:off x="-1064368" y="3627536"/>
            <a:ext cx="3805138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Extinction rate estimates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FC06D7B7-E23B-4C1F-8876-A917B6256CCD}"/>
              </a:ext>
            </a:extLst>
          </p:cNvPr>
          <p:cNvSpPr/>
          <p:nvPr/>
        </p:nvSpPr>
        <p:spPr>
          <a:xfrm>
            <a:off x="9916160" y="2623027"/>
            <a:ext cx="396240" cy="396240"/>
          </a:xfrm>
          <a:prstGeom prst="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959FD49-D7CA-43ED-82C8-04C52BC70775}"/>
              </a:ext>
            </a:extLst>
          </p:cNvPr>
          <p:cNvSpPr/>
          <p:nvPr/>
        </p:nvSpPr>
        <p:spPr>
          <a:xfrm>
            <a:off x="9916160" y="3364707"/>
            <a:ext cx="396240" cy="39624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301E5B4-EBBC-4543-AD02-243A204357BE}"/>
              </a:ext>
            </a:extLst>
          </p:cNvPr>
          <p:cNvSpPr/>
          <p:nvPr/>
        </p:nvSpPr>
        <p:spPr>
          <a:xfrm>
            <a:off x="9916160" y="4106387"/>
            <a:ext cx="396240" cy="39624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24DF8F7-0FCD-423F-8953-2E092627436B}"/>
              </a:ext>
            </a:extLst>
          </p:cNvPr>
          <p:cNvSpPr txBox="1"/>
          <p:nvPr/>
        </p:nvSpPr>
        <p:spPr>
          <a:xfrm>
            <a:off x="10464800" y="3385027"/>
            <a:ext cx="109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Medium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2176CE8-82B6-42E4-B32A-79BAD41B076E}"/>
              </a:ext>
            </a:extLst>
          </p:cNvPr>
          <p:cNvSpPr txBox="1"/>
          <p:nvPr/>
        </p:nvSpPr>
        <p:spPr>
          <a:xfrm>
            <a:off x="10485120" y="2649935"/>
            <a:ext cx="124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Big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5E23506-C88A-4179-8ABC-2F3A24938872}"/>
              </a:ext>
            </a:extLst>
          </p:cNvPr>
          <p:cNvSpPr txBox="1"/>
          <p:nvPr/>
        </p:nvSpPr>
        <p:spPr>
          <a:xfrm>
            <a:off x="10000734" y="4128592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Small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00418DB-C349-47BD-A844-A63411D95AB4}"/>
              </a:ext>
            </a:extLst>
          </p:cNvPr>
          <p:cNvSpPr txBox="1"/>
          <p:nvPr/>
        </p:nvSpPr>
        <p:spPr>
          <a:xfrm>
            <a:off x="9711174" y="1928516"/>
            <a:ext cx="227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u="sng" dirty="0"/>
              <a:t>Tree Size</a:t>
            </a:r>
          </a:p>
        </p:txBody>
      </p:sp>
    </p:spTree>
    <p:extLst>
      <p:ext uri="{BB962C8B-B14F-4D97-AF65-F5344CB8AC3E}">
        <p14:creationId xmlns:p14="http://schemas.microsoft.com/office/powerpoint/2010/main" val="90672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9B1300-09AC-4D14-BB78-0B2235392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430" y="548640"/>
            <a:ext cx="10805050" cy="613664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GB" sz="8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GB" sz="4400" dirty="0">
                <a:latin typeface="+mj-lt"/>
              </a:rPr>
              <a:t>Model </a:t>
            </a:r>
            <a:r>
              <a:rPr lang="en-GB" sz="4400" dirty="0" smtClean="0">
                <a:latin typeface="+mj-lt"/>
              </a:rPr>
              <a:t>Selection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GB" b="1" dirty="0" smtClean="0"/>
          </a:p>
          <a:p>
            <a:pPr marL="0" indent="0" algn="ctr">
              <a:lnSpc>
                <a:spcPct val="110000"/>
              </a:lnSpc>
              <a:buNone/>
            </a:pPr>
            <a:endParaRPr lang="en-GB" b="1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GB" b="1" dirty="0" smtClean="0">
                <a:solidFill>
                  <a:srgbClr val="C00000"/>
                </a:solidFill>
              </a:rPr>
              <a:t>False </a:t>
            </a:r>
            <a:r>
              <a:rPr lang="en-GB" b="1" dirty="0">
                <a:solidFill>
                  <a:srgbClr val="C00000"/>
                </a:solidFill>
              </a:rPr>
              <a:t>positives: ETD selected when ETD was not the generating model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800" dirty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xmlns="" id="{AABD3947-6A3B-4502-92E7-39855DFE7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962654"/>
              </p:ext>
            </p:extLst>
          </p:nvPr>
        </p:nvGraphicFramePr>
        <p:xfrm>
          <a:off x="1678174" y="3936068"/>
          <a:ext cx="8882382" cy="206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397">
                  <a:extLst>
                    <a:ext uri="{9D8B030D-6E8A-4147-A177-3AD203B41FA5}">
                      <a16:colId xmlns:a16="http://schemas.microsoft.com/office/drawing/2014/main" xmlns="" val="3899410583"/>
                    </a:ext>
                  </a:extLst>
                </a:gridCol>
                <a:gridCol w="1480397">
                  <a:extLst>
                    <a:ext uri="{9D8B030D-6E8A-4147-A177-3AD203B41FA5}">
                      <a16:colId xmlns:a16="http://schemas.microsoft.com/office/drawing/2014/main" xmlns="" val="2077417847"/>
                    </a:ext>
                  </a:extLst>
                </a:gridCol>
                <a:gridCol w="1480397">
                  <a:extLst>
                    <a:ext uri="{9D8B030D-6E8A-4147-A177-3AD203B41FA5}">
                      <a16:colId xmlns:a16="http://schemas.microsoft.com/office/drawing/2014/main" xmlns="" val="835433261"/>
                    </a:ext>
                  </a:extLst>
                </a:gridCol>
                <a:gridCol w="1480397">
                  <a:extLst>
                    <a:ext uri="{9D8B030D-6E8A-4147-A177-3AD203B41FA5}">
                      <a16:colId xmlns:a16="http://schemas.microsoft.com/office/drawing/2014/main" xmlns="" val="2840979809"/>
                    </a:ext>
                  </a:extLst>
                </a:gridCol>
                <a:gridCol w="1480397">
                  <a:extLst>
                    <a:ext uri="{9D8B030D-6E8A-4147-A177-3AD203B41FA5}">
                      <a16:colId xmlns:a16="http://schemas.microsoft.com/office/drawing/2014/main" xmlns="" val="3395543790"/>
                    </a:ext>
                  </a:extLst>
                </a:gridCol>
                <a:gridCol w="1480397">
                  <a:extLst>
                    <a:ext uri="{9D8B030D-6E8A-4147-A177-3AD203B41FA5}">
                      <a16:colId xmlns:a16="http://schemas.microsoft.com/office/drawing/2014/main" xmlns="" val="1260630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 SF 100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 SF 80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 SF 60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 SF 40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 SF 20</a:t>
                      </a:r>
                      <a:endParaRPr lang="en-GB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521418"/>
                  </a:ext>
                </a:extLst>
              </a:tr>
              <a:tr h="536364">
                <a:tc>
                  <a:txBody>
                    <a:bodyPr/>
                    <a:lstStyle/>
                    <a:p>
                      <a:pPr algn="l"/>
                      <a:r>
                        <a:rPr lang="en-GB" sz="2400" dirty="0"/>
                        <a:t>Large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11.5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11.5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10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25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28.5</a:t>
                      </a:r>
                      <a:endParaRPr lang="en-GB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128583"/>
                  </a:ext>
                </a:extLst>
              </a:tr>
              <a:tr h="536364">
                <a:tc>
                  <a:txBody>
                    <a:bodyPr/>
                    <a:lstStyle/>
                    <a:p>
                      <a:pPr algn="l"/>
                      <a:r>
                        <a:rPr lang="en-GB" sz="2400" dirty="0"/>
                        <a:t>Medium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22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22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26.5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32.5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36</a:t>
                      </a:r>
                      <a:endParaRPr lang="en-GB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2164867"/>
                  </a:ext>
                </a:extLst>
              </a:tr>
              <a:tr h="536364">
                <a:tc>
                  <a:txBody>
                    <a:bodyPr/>
                    <a:lstStyle/>
                    <a:p>
                      <a:pPr algn="l"/>
                      <a:r>
                        <a:rPr lang="en-GB" sz="2400" dirty="0"/>
                        <a:t>Small</a:t>
                      </a:r>
                      <a:endParaRPr lang="en-GB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31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31.5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43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44</a:t>
                      </a:r>
                      <a:endParaRPr lang="en-GB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45</a:t>
                      </a:r>
                      <a:endParaRPr lang="en-GB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360943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A5BFDD5-4718-4C1D-903D-42EDA0A3361A}"/>
              </a:ext>
            </a:extLst>
          </p:cNvPr>
          <p:cNvGrpSpPr/>
          <p:nvPr/>
        </p:nvGrpSpPr>
        <p:grpSpPr>
          <a:xfrm>
            <a:off x="8497994" y="206477"/>
            <a:ext cx="3258953" cy="2821858"/>
            <a:chOff x="4676940" y="3225401"/>
            <a:chExt cx="2628318" cy="264711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D3DCD78E-11B8-4014-9572-2330FEC48ABE}"/>
                </a:ext>
              </a:extLst>
            </p:cNvPr>
            <p:cNvCxnSpPr/>
            <p:nvPr/>
          </p:nvCxnSpPr>
          <p:spPr>
            <a:xfrm>
              <a:off x="4982699" y="3416279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17F3749C-3788-4CEC-A5DF-BD66745476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0134" y="5169379"/>
              <a:ext cx="2100650" cy="4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2A786074-FA4D-45E9-9B39-08894020876D}"/>
                </a:ext>
              </a:extLst>
            </p:cNvPr>
            <p:cNvCxnSpPr/>
            <p:nvPr/>
          </p:nvCxnSpPr>
          <p:spPr>
            <a:xfrm flipH="1">
              <a:off x="5380920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1D95EFFA-F689-473A-8E7F-E369EEFA572F}"/>
                </a:ext>
              </a:extLst>
            </p:cNvPr>
            <p:cNvCxnSpPr/>
            <p:nvPr/>
          </p:nvCxnSpPr>
          <p:spPr>
            <a:xfrm flipH="1">
              <a:off x="5736607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946E5C02-E45A-4C42-BD6E-AACE767758F2}"/>
                </a:ext>
              </a:extLst>
            </p:cNvPr>
            <p:cNvCxnSpPr/>
            <p:nvPr/>
          </p:nvCxnSpPr>
          <p:spPr>
            <a:xfrm flipH="1">
              <a:off x="6380953" y="343802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3D7B98E8-335C-45FA-A1A7-D064DFCE3BCB}"/>
                </a:ext>
              </a:extLst>
            </p:cNvPr>
            <p:cNvCxnSpPr/>
            <p:nvPr/>
          </p:nvCxnSpPr>
          <p:spPr>
            <a:xfrm flipH="1">
              <a:off x="6990501" y="345226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2C2E4BAF-9B1F-4A80-973C-4CA4467AFB44}"/>
                </a:ext>
              </a:extLst>
            </p:cNvPr>
            <p:cNvCxnSpPr/>
            <p:nvPr/>
          </p:nvCxnSpPr>
          <p:spPr>
            <a:xfrm flipV="1">
              <a:off x="5593743" y="5271768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0C6271A-BFE2-418B-927D-E1543D4B6886}"/>
                </a:ext>
              </a:extLst>
            </p:cNvPr>
            <p:cNvSpPr txBox="1"/>
            <p:nvPr/>
          </p:nvSpPr>
          <p:spPr>
            <a:xfrm>
              <a:off x="5691692" y="5284091"/>
              <a:ext cx="1001906" cy="58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1BB5279-9E0E-4486-9340-9E49AD5695ED}"/>
                </a:ext>
              </a:extLst>
            </p:cNvPr>
            <p:cNvSpPr txBox="1"/>
            <p:nvPr/>
          </p:nvSpPr>
          <p:spPr>
            <a:xfrm>
              <a:off x="4738013" y="4748015"/>
              <a:ext cx="242120" cy="67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6B0CD3E9-E13D-4DEC-9EF7-EA4792ABF76F}"/>
                </a:ext>
              </a:extLst>
            </p:cNvPr>
            <p:cNvSpPr txBox="1"/>
            <p:nvPr/>
          </p:nvSpPr>
          <p:spPr>
            <a:xfrm>
              <a:off x="4676940" y="3225401"/>
              <a:ext cx="242120" cy="67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Elbow Connector 55">
              <a:extLst>
                <a:ext uri="{FF2B5EF4-FFF2-40B4-BE49-F238E27FC236}">
                  <a16:creationId xmlns:a16="http://schemas.microsoft.com/office/drawing/2014/main" xmlns="" id="{DAF93029-7C0E-4A55-B812-5165F312AF28}"/>
                </a:ext>
              </a:extLst>
            </p:cNvPr>
            <p:cNvCxnSpPr/>
            <p:nvPr/>
          </p:nvCxnSpPr>
          <p:spPr>
            <a:xfrm>
              <a:off x="5367974" y="3946057"/>
              <a:ext cx="753804" cy="83469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56">
              <a:extLst>
                <a:ext uri="{FF2B5EF4-FFF2-40B4-BE49-F238E27FC236}">
                  <a16:creationId xmlns:a16="http://schemas.microsoft.com/office/drawing/2014/main" xmlns="" id="{8AAB734C-4E10-4440-BCD6-8B66F85F69F6}"/>
                </a:ext>
              </a:extLst>
            </p:cNvPr>
            <p:cNvCxnSpPr/>
            <p:nvPr/>
          </p:nvCxnSpPr>
          <p:spPr>
            <a:xfrm flipV="1">
              <a:off x="6115127" y="4363878"/>
              <a:ext cx="438496" cy="417345"/>
            </a:xfrm>
            <a:prstGeom prst="bentConnector3">
              <a:avLst>
                <a:gd name="adj1" fmla="val 5708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57">
              <a:extLst>
                <a:ext uri="{FF2B5EF4-FFF2-40B4-BE49-F238E27FC236}">
                  <a16:creationId xmlns:a16="http://schemas.microsoft.com/office/drawing/2014/main" xmlns="" id="{AD5A1801-782A-4927-BAE4-417F4F7B42A9}"/>
                </a:ext>
              </a:extLst>
            </p:cNvPr>
            <p:cNvCxnSpPr/>
            <p:nvPr/>
          </p:nvCxnSpPr>
          <p:spPr>
            <a:xfrm flipV="1">
              <a:off x="6512806" y="3940727"/>
              <a:ext cx="792452" cy="422677"/>
            </a:xfrm>
            <a:prstGeom prst="bentConnector3">
              <a:avLst>
                <a:gd name="adj1" fmla="val 5490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92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" r="8812"/>
          <a:stretch/>
        </p:blipFill>
        <p:spPr>
          <a:xfrm>
            <a:off x="1384662" y="0"/>
            <a:ext cx="8712312" cy="6785270"/>
          </a:xfrm>
        </p:spPr>
      </p:pic>
    </p:spTree>
    <p:extLst>
      <p:ext uri="{BB962C8B-B14F-4D97-AF65-F5344CB8AC3E}">
        <p14:creationId xmlns:p14="http://schemas.microsoft.com/office/powerpoint/2010/main" val="404730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108F24-7C44-4D20-BA4E-A8DF8B8E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Mis-specifying Sampling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9B1300-09AC-4D14-BB78-0B2235392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199"/>
            <a:ext cx="10515600" cy="4195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Mis-specifying SF generally increased false positives </a:t>
            </a:r>
          </a:p>
          <a:p>
            <a:pPr>
              <a:lnSpc>
                <a:spcPct val="150000"/>
              </a:lnSpc>
            </a:pPr>
            <a:r>
              <a:rPr lang="en-GB" dirty="0"/>
              <a:t>For model selection, </a:t>
            </a:r>
            <a:r>
              <a:rPr lang="en-GB" dirty="0" smtClean="0"/>
              <a:t>setting the </a:t>
            </a:r>
            <a:r>
              <a:rPr lang="en-GB" dirty="0"/>
              <a:t>SF </a:t>
            </a:r>
            <a:r>
              <a:rPr lang="en-GB" dirty="0" smtClean="0"/>
              <a:t>too high was </a:t>
            </a:r>
            <a:r>
              <a:rPr lang="en-GB" dirty="0"/>
              <a:t>slightly worse than </a:t>
            </a:r>
            <a:r>
              <a:rPr lang="en-GB" dirty="0" smtClean="0"/>
              <a:t>setting </a:t>
            </a:r>
            <a:r>
              <a:rPr lang="en-GB" dirty="0" smtClean="0"/>
              <a:t>the SF</a:t>
            </a:r>
            <a:r>
              <a:rPr lang="en-GB" dirty="0" smtClean="0"/>
              <a:t> </a:t>
            </a:r>
            <a:r>
              <a:rPr lang="en-GB" dirty="0" smtClean="0"/>
              <a:t>too low 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For parameter estimation, </a:t>
            </a:r>
            <a:r>
              <a:rPr lang="en-GB" dirty="0" smtClean="0"/>
              <a:t>setting the SF too high </a:t>
            </a:r>
            <a:r>
              <a:rPr lang="en-GB" dirty="0"/>
              <a:t>and </a:t>
            </a:r>
            <a:r>
              <a:rPr lang="en-GB" dirty="0" smtClean="0"/>
              <a:t>too low were </a:t>
            </a:r>
            <a:r>
              <a:rPr lang="en-GB" dirty="0"/>
              <a:t>bad in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3974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CB72BABE-A01F-48F9-A402-193890338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554611"/>
              </p:ext>
            </p:extLst>
          </p:nvPr>
        </p:nvGraphicFramePr>
        <p:xfrm>
          <a:off x="1502979" y="462455"/>
          <a:ext cx="8830575" cy="6126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6986">
                  <a:extLst>
                    <a:ext uri="{9D8B030D-6E8A-4147-A177-3AD203B41FA5}">
                      <a16:colId xmlns:a16="http://schemas.microsoft.com/office/drawing/2014/main" xmlns="" val="142687596"/>
                    </a:ext>
                  </a:extLst>
                </a:gridCol>
                <a:gridCol w="2127565">
                  <a:extLst>
                    <a:ext uri="{9D8B030D-6E8A-4147-A177-3AD203B41FA5}">
                      <a16:colId xmlns:a16="http://schemas.microsoft.com/office/drawing/2014/main" xmlns="" val="1881957816"/>
                    </a:ext>
                  </a:extLst>
                </a:gridCol>
                <a:gridCol w="2198483">
                  <a:extLst>
                    <a:ext uri="{9D8B030D-6E8A-4147-A177-3AD203B41FA5}">
                      <a16:colId xmlns:a16="http://schemas.microsoft.com/office/drawing/2014/main" xmlns="" val="1570642602"/>
                    </a:ext>
                  </a:extLst>
                </a:gridCol>
                <a:gridCol w="2897541">
                  <a:extLst>
                    <a:ext uri="{9D8B030D-6E8A-4147-A177-3AD203B41FA5}">
                      <a16:colId xmlns:a16="http://schemas.microsoft.com/office/drawing/2014/main" xmlns="" val="3148178754"/>
                    </a:ext>
                  </a:extLst>
                </a:gridCol>
              </a:tblGrid>
              <a:tr h="7006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latin typeface="+mn-lt"/>
                        </a:rPr>
                        <a:t>True SF</a:t>
                      </a: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Mis-specified as…</a:t>
                      </a: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1" dirty="0">
                          <a:solidFill>
                            <a:schemeClr val="tx1"/>
                          </a:solidFill>
                          <a:latin typeface="+mn-lt"/>
                        </a:rPr>
                        <a:t>False Positives (%)</a:t>
                      </a:r>
                      <a:endParaRPr lang="en-GB" sz="22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1" dirty="0">
                          <a:solidFill>
                            <a:schemeClr val="tx1"/>
                          </a:solidFill>
                          <a:latin typeface="+mn-lt"/>
                        </a:rPr>
                        <a:t>FP compared to </a:t>
                      </a:r>
                    </a:p>
                    <a:p>
                      <a:pPr algn="ctr"/>
                      <a:r>
                        <a:rPr lang="en-GB" sz="2200" b="1" dirty="0">
                          <a:solidFill>
                            <a:schemeClr val="tx1"/>
                          </a:solidFill>
                          <a:latin typeface="+mn-lt"/>
                        </a:rPr>
                        <a:t>true SF set</a:t>
                      </a:r>
                      <a:endParaRPr lang="en-GB" sz="2200" b="1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82482272"/>
                  </a:ext>
                </a:extLst>
              </a:tr>
              <a:tr h="61655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GB" sz="2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80</a:t>
                      </a:r>
                      <a:endParaRPr lang="en-GB" sz="2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D5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20.6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Higher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3282724"/>
                  </a:ext>
                </a:extLst>
              </a:tr>
              <a:tr h="61655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2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2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GB" sz="2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100</a:t>
                      </a:r>
                      <a:endParaRPr lang="en-GB" sz="2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 26.6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Higher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2261278"/>
                  </a:ext>
                </a:extLst>
              </a:tr>
              <a:tr h="616556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60</a:t>
                      </a:r>
                      <a:endParaRPr lang="en-GB" sz="2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 21.4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Similar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731000"/>
                  </a:ext>
                </a:extLst>
              </a:tr>
              <a:tr h="616556">
                <a:tc rowSpan="3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GB" sz="22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</a:rPr>
                        <a:t>60</a:t>
                      </a: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GB" sz="2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100</a:t>
                      </a:r>
                      <a:endParaRPr lang="en-GB" sz="2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 31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Higher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7170760"/>
                  </a:ext>
                </a:extLst>
              </a:tr>
              <a:tr h="616556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80</a:t>
                      </a:r>
                      <a:endParaRPr lang="en-GB" sz="2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 27.4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Similar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3560383"/>
                  </a:ext>
                </a:extLst>
              </a:tr>
              <a:tr h="616556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40</a:t>
                      </a:r>
                      <a:endParaRPr lang="en-GB" sz="2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5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24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Lower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4605096"/>
                  </a:ext>
                </a:extLst>
              </a:tr>
              <a:tr h="616556">
                <a:tc rowSpan="2"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solidFill>
                            <a:schemeClr val="tx1"/>
                          </a:solidFill>
                          <a:effectLst/>
                        </a:rPr>
                        <a:t>40</a:t>
                      </a:r>
                      <a:endParaRPr lang="en-GB" sz="2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100</a:t>
                      </a:r>
                      <a:endParaRPr lang="en-GB" sz="2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 40.4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Higher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5947955"/>
                  </a:ext>
                </a:extLst>
              </a:tr>
              <a:tr h="616556">
                <a:tc vMerge="1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2200" dirty="0">
                          <a:effectLst/>
                        </a:rPr>
                        <a:t>80</a:t>
                      </a:r>
                      <a:endParaRPr lang="en-GB" sz="22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 36.5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dirty="0">
                          <a:effectLst/>
                        </a:rPr>
                        <a:t>Higher</a:t>
                      </a:r>
                      <a:endParaRPr lang="en-GB" sz="2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092" marR="45092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3453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12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4CB03C-9CE0-48B7-8C1E-0EB184213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4" b="7370"/>
          <a:stretch/>
        </p:blipFill>
        <p:spPr>
          <a:xfrm>
            <a:off x="629918" y="877185"/>
            <a:ext cx="9723121" cy="51361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0B219-6AB4-4AD2-BEDF-5168B26B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Parameter Estimation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D4AC54F-DADE-4883-8004-95C39D75B5D4}"/>
              </a:ext>
            </a:extLst>
          </p:cNvPr>
          <p:cNvSpPr/>
          <p:nvPr/>
        </p:nvSpPr>
        <p:spPr>
          <a:xfrm>
            <a:off x="9916160" y="2623027"/>
            <a:ext cx="396240" cy="396240"/>
          </a:xfrm>
          <a:prstGeom prst="rect">
            <a:avLst/>
          </a:prstGeom>
          <a:solidFill>
            <a:srgbClr val="FFA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BB0BB1D-91F9-439C-BFB4-F32FDB8A1147}"/>
              </a:ext>
            </a:extLst>
          </p:cNvPr>
          <p:cNvSpPr/>
          <p:nvPr/>
        </p:nvSpPr>
        <p:spPr>
          <a:xfrm>
            <a:off x="9916160" y="3364707"/>
            <a:ext cx="396240" cy="39624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4CD3786-2007-499A-8817-89A90A8FDC55}"/>
              </a:ext>
            </a:extLst>
          </p:cNvPr>
          <p:cNvSpPr/>
          <p:nvPr/>
        </p:nvSpPr>
        <p:spPr>
          <a:xfrm>
            <a:off x="9916160" y="4106387"/>
            <a:ext cx="396240" cy="396240"/>
          </a:xfrm>
          <a:prstGeom prst="rect">
            <a:avLst/>
          </a:prstGeom>
          <a:solidFill>
            <a:srgbClr val="FFC0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F17A135-0918-4DEA-BFC4-935FDDB4B003}"/>
              </a:ext>
            </a:extLst>
          </p:cNvPr>
          <p:cNvSpPr txBox="1"/>
          <p:nvPr/>
        </p:nvSpPr>
        <p:spPr>
          <a:xfrm>
            <a:off x="10464800" y="3364707"/>
            <a:ext cx="109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496149-42BC-430F-BCD0-91A4814C37A2}"/>
              </a:ext>
            </a:extLst>
          </p:cNvPr>
          <p:cNvSpPr txBox="1"/>
          <p:nvPr/>
        </p:nvSpPr>
        <p:spPr>
          <a:xfrm>
            <a:off x="10464799" y="2646919"/>
            <a:ext cx="1544321" cy="37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Too high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E9AA8DC-D653-4001-85F0-86B7E550C323}"/>
              </a:ext>
            </a:extLst>
          </p:cNvPr>
          <p:cNvSpPr txBox="1"/>
          <p:nvPr/>
        </p:nvSpPr>
        <p:spPr>
          <a:xfrm>
            <a:off x="10464798" y="4119841"/>
            <a:ext cx="1584961" cy="38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Too low 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0711FEF-34F9-4C22-927A-3EFBC58B7D71}"/>
              </a:ext>
            </a:extLst>
          </p:cNvPr>
          <p:cNvSpPr txBox="1"/>
          <p:nvPr/>
        </p:nvSpPr>
        <p:spPr>
          <a:xfrm>
            <a:off x="9875520" y="1947586"/>
            <a:ext cx="2275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u="sng" dirty="0"/>
              <a:t>Sampling Fraction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208418E-7076-4E53-8DCF-D50A7835CC78}"/>
              </a:ext>
            </a:extLst>
          </p:cNvPr>
          <p:cNvSpPr txBox="1"/>
          <p:nvPr/>
        </p:nvSpPr>
        <p:spPr>
          <a:xfrm>
            <a:off x="1808480" y="5579584"/>
            <a:ext cx="17094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AE12FEF-EE75-4E7A-948F-4CB705A9DD0C}"/>
              </a:ext>
            </a:extLst>
          </p:cNvPr>
          <p:cNvSpPr txBox="1"/>
          <p:nvPr/>
        </p:nvSpPr>
        <p:spPr>
          <a:xfrm>
            <a:off x="3764279" y="5579584"/>
            <a:ext cx="23672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B8F9161-0AD4-4844-A753-8EB7A7449C8C}"/>
              </a:ext>
            </a:extLst>
          </p:cNvPr>
          <p:cNvSpPr txBox="1"/>
          <p:nvPr/>
        </p:nvSpPr>
        <p:spPr>
          <a:xfrm>
            <a:off x="6377939" y="5579583"/>
            <a:ext cx="16890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80%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B97D97-474C-412F-83C0-4CF265630F7C}"/>
              </a:ext>
            </a:extLst>
          </p:cNvPr>
          <p:cNvSpPr txBox="1"/>
          <p:nvPr/>
        </p:nvSpPr>
        <p:spPr>
          <a:xfrm>
            <a:off x="8313419" y="5579583"/>
            <a:ext cx="11379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100%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31923A8-F65B-469C-B5B9-3A2FEB1E8C3F}"/>
              </a:ext>
            </a:extLst>
          </p:cNvPr>
          <p:cNvCxnSpPr/>
          <p:nvPr/>
        </p:nvCxnSpPr>
        <p:spPr>
          <a:xfrm>
            <a:off x="2001520" y="55880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BFFBE9-908F-4E5F-9382-C11A7D53FBBF}"/>
              </a:ext>
            </a:extLst>
          </p:cNvPr>
          <p:cNvSpPr txBox="1"/>
          <p:nvPr/>
        </p:nvSpPr>
        <p:spPr>
          <a:xfrm>
            <a:off x="4610100" y="6142385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Sampling Fraction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87C4BB-2883-442A-A2B3-C29331137D7A}"/>
              </a:ext>
            </a:extLst>
          </p:cNvPr>
          <p:cNvSpPr txBox="1"/>
          <p:nvPr/>
        </p:nvSpPr>
        <p:spPr>
          <a:xfrm rot="16200000">
            <a:off x="-1362455" y="3122980"/>
            <a:ext cx="376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Speciation rate 1 estimates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F010C42-7863-4C57-898B-9FF3FCA75403}"/>
              </a:ext>
            </a:extLst>
          </p:cNvPr>
          <p:cNvSpPr txBox="1"/>
          <p:nvPr/>
        </p:nvSpPr>
        <p:spPr>
          <a:xfrm>
            <a:off x="9753600" y="-4752"/>
            <a:ext cx="2437677" cy="830997"/>
          </a:xfrm>
          <a:prstGeom prst="rect">
            <a:avLst/>
          </a:prstGeom>
          <a:solidFill>
            <a:srgbClr val="AB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Randomly trimmed trees</a:t>
            </a:r>
          </a:p>
        </p:txBody>
      </p:sp>
    </p:spTree>
    <p:extLst>
      <p:ext uri="{BB962C8B-B14F-4D97-AF65-F5344CB8AC3E}">
        <p14:creationId xmlns:p14="http://schemas.microsoft.com/office/powerpoint/2010/main" val="142765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068061-1BC0-4B68-AB50-BB84924FD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2" t="10158" b="15396"/>
          <a:stretch/>
        </p:blipFill>
        <p:spPr>
          <a:xfrm>
            <a:off x="901196" y="1306285"/>
            <a:ext cx="9411204" cy="434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0B219-6AB4-4AD2-BEDF-5168B26B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0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Parameter Estimation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D4AC54F-DADE-4883-8004-95C39D75B5D4}"/>
              </a:ext>
            </a:extLst>
          </p:cNvPr>
          <p:cNvSpPr/>
          <p:nvPr/>
        </p:nvSpPr>
        <p:spPr>
          <a:xfrm>
            <a:off x="9916160" y="2623027"/>
            <a:ext cx="396240" cy="396240"/>
          </a:xfrm>
          <a:prstGeom prst="rect">
            <a:avLst/>
          </a:prstGeom>
          <a:solidFill>
            <a:srgbClr val="FFA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BB0BB1D-91F9-439C-BFB4-F32FDB8A1147}"/>
              </a:ext>
            </a:extLst>
          </p:cNvPr>
          <p:cNvSpPr/>
          <p:nvPr/>
        </p:nvSpPr>
        <p:spPr>
          <a:xfrm>
            <a:off x="9916160" y="3364707"/>
            <a:ext cx="396240" cy="396240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4CD3786-2007-499A-8817-89A90A8FDC55}"/>
              </a:ext>
            </a:extLst>
          </p:cNvPr>
          <p:cNvSpPr/>
          <p:nvPr/>
        </p:nvSpPr>
        <p:spPr>
          <a:xfrm>
            <a:off x="9916160" y="4106387"/>
            <a:ext cx="396240" cy="396240"/>
          </a:xfrm>
          <a:prstGeom prst="rect">
            <a:avLst/>
          </a:prstGeom>
          <a:solidFill>
            <a:srgbClr val="FFC0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F17A135-0918-4DEA-BFC4-935FDDB4B003}"/>
              </a:ext>
            </a:extLst>
          </p:cNvPr>
          <p:cNvSpPr txBox="1"/>
          <p:nvPr/>
        </p:nvSpPr>
        <p:spPr>
          <a:xfrm>
            <a:off x="10464800" y="3364707"/>
            <a:ext cx="109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496149-42BC-430F-BCD0-91A4814C37A2}"/>
              </a:ext>
            </a:extLst>
          </p:cNvPr>
          <p:cNvSpPr txBox="1"/>
          <p:nvPr/>
        </p:nvSpPr>
        <p:spPr>
          <a:xfrm>
            <a:off x="10464605" y="2646919"/>
            <a:ext cx="1544516" cy="37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Too high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E9AA8DC-D653-4001-85F0-86B7E550C323}"/>
              </a:ext>
            </a:extLst>
          </p:cNvPr>
          <p:cNvSpPr txBox="1"/>
          <p:nvPr/>
        </p:nvSpPr>
        <p:spPr>
          <a:xfrm>
            <a:off x="10464604" y="4119841"/>
            <a:ext cx="1585155" cy="382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Too low 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0711FEF-34F9-4C22-927A-3EFBC58B7D71}"/>
              </a:ext>
            </a:extLst>
          </p:cNvPr>
          <p:cNvSpPr txBox="1"/>
          <p:nvPr/>
        </p:nvSpPr>
        <p:spPr>
          <a:xfrm>
            <a:off x="9875520" y="1947586"/>
            <a:ext cx="2275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u="sng" dirty="0"/>
              <a:t>Sampling Fraction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208418E-7076-4E53-8DCF-D50A7835CC78}"/>
              </a:ext>
            </a:extLst>
          </p:cNvPr>
          <p:cNvSpPr txBox="1"/>
          <p:nvPr/>
        </p:nvSpPr>
        <p:spPr>
          <a:xfrm>
            <a:off x="1808480" y="5579584"/>
            <a:ext cx="170941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40%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AE12FEF-EE75-4E7A-948F-4CB705A9DD0C}"/>
              </a:ext>
            </a:extLst>
          </p:cNvPr>
          <p:cNvSpPr txBox="1"/>
          <p:nvPr/>
        </p:nvSpPr>
        <p:spPr>
          <a:xfrm>
            <a:off x="3764279" y="5579584"/>
            <a:ext cx="236727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B8F9161-0AD4-4844-A753-8EB7A7449C8C}"/>
              </a:ext>
            </a:extLst>
          </p:cNvPr>
          <p:cNvSpPr txBox="1"/>
          <p:nvPr/>
        </p:nvSpPr>
        <p:spPr>
          <a:xfrm>
            <a:off x="6377939" y="5579583"/>
            <a:ext cx="16890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80%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CB97D97-474C-412F-83C0-4CF265630F7C}"/>
              </a:ext>
            </a:extLst>
          </p:cNvPr>
          <p:cNvSpPr txBox="1"/>
          <p:nvPr/>
        </p:nvSpPr>
        <p:spPr>
          <a:xfrm>
            <a:off x="8313419" y="5579583"/>
            <a:ext cx="11379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100%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31923A8-F65B-469C-B5B9-3A2FEB1E8C3F}"/>
              </a:ext>
            </a:extLst>
          </p:cNvPr>
          <p:cNvCxnSpPr/>
          <p:nvPr/>
        </p:nvCxnSpPr>
        <p:spPr>
          <a:xfrm>
            <a:off x="2001520" y="5588000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ABFFBE9-908F-4E5F-9382-C11A7D53FBBF}"/>
              </a:ext>
            </a:extLst>
          </p:cNvPr>
          <p:cNvSpPr txBox="1"/>
          <p:nvPr/>
        </p:nvSpPr>
        <p:spPr>
          <a:xfrm>
            <a:off x="4610100" y="6142385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Sampling Fraction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87C4BB-2883-442A-A2B3-C29331137D7A}"/>
              </a:ext>
            </a:extLst>
          </p:cNvPr>
          <p:cNvSpPr txBox="1"/>
          <p:nvPr/>
        </p:nvSpPr>
        <p:spPr>
          <a:xfrm rot="16200000">
            <a:off x="-1362455" y="3122980"/>
            <a:ext cx="376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Speciation rate 1 estimates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82A2AF4-2463-4774-8A23-588743849A24}"/>
              </a:ext>
            </a:extLst>
          </p:cNvPr>
          <p:cNvSpPr txBox="1"/>
          <p:nvPr/>
        </p:nvSpPr>
        <p:spPr>
          <a:xfrm>
            <a:off x="9753600" y="-4752"/>
            <a:ext cx="2437677" cy="830997"/>
          </a:xfrm>
          <a:prstGeom prst="rect">
            <a:avLst/>
          </a:prstGeom>
          <a:solidFill>
            <a:srgbClr val="ABD5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Bias trimmed trees</a:t>
            </a:r>
          </a:p>
        </p:txBody>
      </p:sp>
    </p:spTree>
    <p:extLst>
      <p:ext uri="{BB962C8B-B14F-4D97-AF65-F5344CB8AC3E}">
        <p14:creationId xmlns:p14="http://schemas.microsoft.com/office/powerpoint/2010/main" val="37148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2" y="365125"/>
            <a:ext cx="11600830" cy="6007744"/>
          </a:xfrm>
        </p:spPr>
      </p:pic>
    </p:spTree>
    <p:extLst>
      <p:ext uri="{BB962C8B-B14F-4D97-AF65-F5344CB8AC3E}">
        <p14:creationId xmlns:p14="http://schemas.microsoft.com/office/powerpoint/2010/main" val="377199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61" t="21362" r="39436" b="19140"/>
          <a:stretch/>
        </p:blipFill>
        <p:spPr>
          <a:xfrm>
            <a:off x="2337522" y="671973"/>
            <a:ext cx="7022788" cy="5817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7806" y="302641"/>
            <a:ext cx="277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Difference from true SF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1439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F06B8-C7B5-4E1E-9CCD-EE7D5CC1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Discussion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6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9FC9A5-2416-45F7-92FD-944B201ED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870" y="365125"/>
            <a:ext cx="7576930" cy="1325563"/>
          </a:xfrm>
        </p:spPr>
        <p:txBody>
          <a:bodyPr/>
          <a:lstStyle/>
          <a:p>
            <a:pPr algn="ctr"/>
            <a:r>
              <a:rPr lang="en-GB" dirty="0"/>
              <a:t>SSE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33143E-C94E-4308-BFCD-F315424FD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6587" y="1869938"/>
            <a:ext cx="7239552" cy="46229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State-dependent Speciation and Extinction </a:t>
            </a:r>
          </a:p>
          <a:p>
            <a:pPr>
              <a:lnSpc>
                <a:spcPct val="150000"/>
              </a:lnSpc>
            </a:pPr>
            <a:r>
              <a:rPr lang="en-GB" dirty="0"/>
              <a:t>Determine the impact of trait evolution on patterns of lineage diversification </a:t>
            </a:r>
          </a:p>
          <a:p>
            <a:pPr>
              <a:lnSpc>
                <a:spcPct val="150000"/>
              </a:lnSpc>
            </a:pPr>
            <a:r>
              <a:rPr lang="en-GB" dirty="0"/>
              <a:t>Correlates the presence/absence of trait-states with diversification rates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 	  </a:t>
            </a:r>
            <a:r>
              <a:rPr lang="en-GB" dirty="0" err="1"/>
              <a:t>Thaumarchaeota</a:t>
            </a:r>
            <a:r>
              <a:rPr lang="en-GB" dirty="0"/>
              <a:t> example 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8146F1F-83AA-4CF8-9E67-4B65D969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64"/>
            <a:ext cx="4145639" cy="654767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EB0AB585-F773-4A9A-8E83-32B2B5A235BB}"/>
              </a:ext>
            </a:extLst>
          </p:cNvPr>
          <p:cNvCxnSpPr/>
          <p:nvPr/>
        </p:nvCxnSpPr>
        <p:spPr>
          <a:xfrm flipH="1">
            <a:off x="4713519" y="5875809"/>
            <a:ext cx="74941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937F5D05-9B9B-4B3A-B9B3-85001223E424}"/>
              </a:ext>
            </a:extLst>
          </p:cNvPr>
          <p:cNvSpPr txBox="1">
            <a:spLocks/>
          </p:cNvSpPr>
          <p:nvPr/>
        </p:nvSpPr>
        <p:spPr>
          <a:xfrm>
            <a:off x="1648273" y="6575931"/>
            <a:ext cx="2488296" cy="260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600" dirty="0" err="1"/>
              <a:t>Gubry</a:t>
            </a:r>
            <a:r>
              <a:rPr lang="en-GB" sz="1600" dirty="0"/>
              <a:t>-Rangin et al. 2015</a:t>
            </a:r>
          </a:p>
        </p:txBody>
      </p:sp>
    </p:spTree>
    <p:extLst>
      <p:ext uri="{BB962C8B-B14F-4D97-AF65-F5344CB8AC3E}">
        <p14:creationId xmlns:p14="http://schemas.microsoft.com/office/powerpoint/2010/main" val="341935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108F24-7C44-4D20-BA4E-A8DF8B8E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Effects of Sampling Regime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9B1300-09AC-4D14-BB78-0B2235392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1841863"/>
            <a:ext cx="10384971" cy="451974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dirty="0" smtClean="0"/>
              <a:t>When </a:t>
            </a:r>
            <a:r>
              <a:rPr lang="en-GB" sz="2400" dirty="0"/>
              <a:t>sampling of the tree is imbalanced across sub-clades and tree completeness is ≤ 60%, rates of false positives increase and parameter estimates are less accurate, compared to when sampling is random. </a:t>
            </a:r>
            <a:endParaRPr lang="en-GB" sz="2400" dirty="0" smtClean="0"/>
          </a:p>
          <a:p>
            <a:pPr>
              <a:lnSpc>
                <a:spcPct val="150000"/>
              </a:lnSpc>
            </a:pPr>
            <a:endParaRPr lang="en-GB" sz="2400" dirty="0" smtClean="0"/>
          </a:p>
          <a:p>
            <a:pPr>
              <a:lnSpc>
                <a:spcPct val="150000"/>
              </a:lnSpc>
            </a:pPr>
            <a:r>
              <a:rPr lang="en-GB" sz="2400" dirty="0"/>
              <a:t>W</a:t>
            </a:r>
            <a:r>
              <a:rPr lang="en-GB" sz="2400" dirty="0" smtClean="0"/>
              <a:t>hen </a:t>
            </a:r>
            <a:r>
              <a:rPr lang="en-GB" sz="2400" dirty="0"/>
              <a:t>applying SSE methods to empirical datasets, there are increased risks of false inferences of trait dependent diversification when some sub-clades are heavily under-sampled.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4451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108F24-7C44-4D20-BA4E-A8DF8B8E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9B1300-09AC-4D14-BB78-0B2235392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514" y="1836510"/>
            <a:ext cx="10384971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Model selection and parameter estimation are negatively affected by low sampling fractions </a:t>
            </a:r>
          </a:p>
          <a:p>
            <a:pPr>
              <a:lnSpc>
                <a:spcPct val="150000"/>
              </a:lnSpc>
            </a:pPr>
            <a:r>
              <a:rPr lang="en-GB" dirty="0"/>
              <a:t>Larger and more complete trees are more suitable for SSE analyses</a:t>
            </a:r>
          </a:p>
          <a:p>
            <a:pPr>
              <a:lnSpc>
                <a:spcPct val="150000"/>
              </a:lnSpc>
            </a:pPr>
            <a:r>
              <a:rPr lang="en-GB" dirty="0"/>
              <a:t>Mis-specification of sampling fraction reduces model power and leads to inaccurate parameter estimates</a:t>
            </a:r>
          </a:p>
          <a:p>
            <a:pPr>
              <a:lnSpc>
                <a:spcPct val="150000"/>
              </a:lnSpc>
            </a:pPr>
            <a:r>
              <a:rPr lang="en-GB" dirty="0"/>
              <a:t>Parameter values are over-estimated when SF is </a:t>
            </a:r>
            <a:r>
              <a:rPr lang="en-GB" dirty="0" smtClean="0"/>
              <a:t>set lower than it’s true value </a:t>
            </a:r>
            <a:r>
              <a:rPr lang="en-GB" dirty="0"/>
              <a:t>and under-estimated when SF is </a:t>
            </a:r>
            <a:r>
              <a:rPr lang="en-GB" dirty="0" smtClean="0"/>
              <a:t>set too high.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059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7484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Recommendations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117"/>
            <a:ext cx="10515600" cy="4644865"/>
          </a:xfrm>
        </p:spPr>
        <p:txBody>
          <a:bodyPr>
            <a:normAutofit/>
          </a:bodyPr>
          <a:lstStyle/>
          <a:p>
            <a:r>
              <a:rPr lang="en-GB" dirty="0"/>
              <a:t>It </a:t>
            </a:r>
            <a:r>
              <a:rPr lang="en-GB" dirty="0" smtClean="0"/>
              <a:t>may be better </a:t>
            </a:r>
            <a:r>
              <a:rPr lang="en-GB" dirty="0"/>
              <a:t>to use a larger but </a:t>
            </a:r>
            <a:r>
              <a:rPr lang="en-GB" dirty="0" smtClean="0"/>
              <a:t>somewhat incomplete </a:t>
            </a:r>
            <a:r>
              <a:rPr lang="en-GB" dirty="0"/>
              <a:t>phylogeny, rather than a smaller </a:t>
            </a:r>
            <a:r>
              <a:rPr lang="en-GB" dirty="0" smtClean="0"/>
              <a:t>but more </a:t>
            </a:r>
            <a:r>
              <a:rPr lang="en-GB" dirty="0"/>
              <a:t>complete subclade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/>
              <a:t>Taxonomic biases in sampling can be </a:t>
            </a:r>
            <a:r>
              <a:rPr lang="en-GB" dirty="0" smtClean="0"/>
              <a:t>problematic when </a:t>
            </a:r>
            <a:r>
              <a:rPr lang="en-GB" dirty="0"/>
              <a:t>phylogenetic trees are &lt; 80% complete. </a:t>
            </a:r>
            <a:r>
              <a:rPr lang="en-GB" dirty="0" smtClean="0"/>
              <a:t>We </a:t>
            </a:r>
            <a:r>
              <a:rPr lang="en-GB" dirty="0" smtClean="0"/>
              <a:t>recommend </a:t>
            </a:r>
            <a:r>
              <a:rPr lang="en-GB" dirty="0"/>
              <a:t>assessing the degree of bias in </a:t>
            </a:r>
            <a:r>
              <a:rPr lang="en-GB" dirty="0" smtClean="0"/>
              <a:t>sampling in your </a:t>
            </a:r>
            <a:r>
              <a:rPr lang="en-GB" dirty="0"/>
              <a:t>phylogenetic trees.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If </a:t>
            </a:r>
            <a:r>
              <a:rPr lang="en-GB" dirty="0"/>
              <a:t>possible, additional </a:t>
            </a:r>
            <a:r>
              <a:rPr lang="en-GB" dirty="0" smtClean="0"/>
              <a:t>sampling of </a:t>
            </a:r>
            <a:r>
              <a:rPr lang="en-GB" dirty="0"/>
              <a:t>missing tips is advised, to reduce sampling </a:t>
            </a:r>
            <a:r>
              <a:rPr lang="en-GB" dirty="0" smtClean="0"/>
              <a:t>bias.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61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7484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Recommendations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6118"/>
            <a:ext cx="10515600" cy="4697116"/>
          </a:xfrm>
        </p:spPr>
        <p:txBody>
          <a:bodyPr>
            <a:normAutofit/>
          </a:bodyPr>
          <a:lstStyle/>
          <a:p>
            <a:r>
              <a:rPr lang="en-GB" dirty="0" smtClean="0"/>
              <a:t>For </a:t>
            </a:r>
            <a:r>
              <a:rPr lang="en-GB" dirty="0"/>
              <a:t>SSE methods, we do not recommend </a:t>
            </a:r>
            <a:r>
              <a:rPr lang="en-GB" dirty="0" smtClean="0"/>
              <a:t>excluding tips </a:t>
            </a:r>
            <a:r>
              <a:rPr lang="en-GB" dirty="0"/>
              <a:t>from phylogenetic </a:t>
            </a:r>
            <a:r>
              <a:rPr lang="en-GB" dirty="0" smtClean="0"/>
              <a:t>trees, as </a:t>
            </a:r>
            <a:r>
              <a:rPr lang="en-GB" dirty="0"/>
              <a:t>this lowers </a:t>
            </a:r>
            <a:r>
              <a:rPr lang="en-GB" dirty="0" smtClean="0"/>
              <a:t>the SF</a:t>
            </a:r>
            <a:r>
              <a:rPr lang="en-GB" dirty="0"/>
              <a:t>, increases uncertainty in the model, and </a:t>
            </a:r>
            <a:r>
              <a:rPr lang="en-GB" dirty="0" smtClean="0"/>
              <a:t>may increase </a:t>
            </a:r>
            <a:r>
              <a:rPr lang="en-GB" dirty="0"/>
              <a:t>sampling bias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/>
              <a:t>We advise that SSE </a:t>
            </a:r>
            <a:r>
              <a:rPr lang="en-GB" dirty="0" smtClean="0"/>
              <a:t>modelling </a:t>
            </a:r>
            <a:r>
              <a:rPr lang="en-GB" dirty="0"/>
              <a:t>is most </a:t>
            </a:r>
            <a:r>
              <a:rPr lang="en-GB" dirty="0" smtClean="0"/>
              <a:t>suitable for </a:t>
            </a:r>
            <a:r>
              <a:rPr lang="en-GB" dirty="0"/>
              <a:t>incomplete phylogenies when the number </a:t>
            </a:r>
            <a:r>
              <a:rPr lang="en-GB" dirty="0" smtClean="0"/>
              <a:t>of extant </a:t>
            </a:r>
            <a:r>
              <a:rPr lang="en-GB" dirty="0"/>
              <a:t>species in the clade is known with some </a:t>
            </a:r>
            <a:r>
              <a:rPr lang="en-GB" dirty="0" smtClean="0"/>
              <a:t>accuracy. </a:t>
            </a:r>
          </a:p>
          <a:p>
            <a:endParaRPr lang="en-GB" dirty="0" smtClean="0"/>
          </a:p>
          <a:p>
            <a:r>
              <a:rPr lang="en-GB" dirty="0" smtClean="0"/>
              <a:t>I</a:t>
            </a:r>
            <a:r>
              <a:rPr lang="en-GB" dirty="0" smtClean="0"/>
              <a:t>t </a:t>
            </a:r>
            <a:r>
              <a:rPr lang="en-GB" dirty="0"/>
              <a:t>is worth conducting a thorough </a:t>
            </a:r>
            <a:r>
              <a:rPr lang="en-GB" dirty="0" smtClean="0"/>
              <a:t>examination </a:t>
            </a:r>
            <a:r>
              <a:rPr lang="en-GB" dirty="0" smtClean="0"/>
              <a:t>of the phylogeny to </a:t>
            </a:r>
            <a:r>
              <a:rPr lang="en-GB" dirty="0"/>
              <a:t>estimate the SF as precisely as possible.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74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F06B8-C7B5-4E1E-9CCD-EE7D5CC1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4"/>
            <a:ext cx="6105194" cy="25051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Publication Process</a:t>
            </a:r>
            <a:endParaRPr lang="en-US" sz="8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3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435524" y="3042215"/>
            <a:ext cx="5717894" cy="798653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445654" y="5459397"/>
            <a:ext cx="5717894" cy="798653"/>
          </a:xfrm>
          <a:prstGeom prst="rect">
            <a:avLst/>
          </a:prstGeom>
          <a:solidFill>
            <a:srgbClr val="00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227634" y="2806859"/>
            <a:ext cx="5717894" cy="798653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219919" y="5312780"/>
            <a:ext cx="5717894" cy="798653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123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The Publication Process…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281" y="1938759"/>
            <a:ext cx="5683169" cy="53648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smtClean="0"/>
              <a:t>Submitted to Systematic Biology</a:t>
            </a:r>
          </a:p>
          <a:p>
            <a:pPr marL="0" indent="0" algn="ctr">
              <a:buNone/>
            </a:pPr>
            <a:r>
              <a:rPr lang="en-GB" sz="2400" b="1" dirty="0" smtClean="0"/>
              <a:t>↓</a:t>
            </a:r>
          </a:p>
          <a:p>
            <a:pPr marL="0" indent="0" algn="ctr">
              <a:buNone/>
            </a:pPr>
            <a:r>
              <a:rPr lang="en-GB" sz="2400" dirty="0" smtClean="0"/>
              <a:t>The Journals Decision: Reject</a:t>
            </a:r>
            <a:r>
              <a:rPr lang="en-GB" sz="2400" dirty="0"/>
              <a:t>; resubmission </a:t>
            </a:r>
            <a:r>
              <a:rPr lang="en-GB" sz="2400" dirty="0" smtClean="0"/>
              <a:t>encouraged</a:t>
            </a:r>
          </a:p>
          <a:p>
            <a:pPr marL="0" indent="0" algn="ctr">
              <a:buNone/>
            </a:pPr>
            <a:r>
              <a:rPr lang="en-GB" sz="2400" b="1" dirty="0" smtClean="0"/>
              <a:t>↓</a:t>
            </a:r>
            <a:endParaRPr lang="en-GB" sz="2400" b="1" dirty="0"/>
          </a:p>
          <a:p>
            <a:pPr marL="0" indent="0" algn="ctr">
              <a:buNone/>
            </a:pPr>
            <a:r>
              <a:rPr lang="en-GB" sz="2400" dirty="0" smtClean="0"/>
              <a:t>More work needed – Bayesian SSE modelling</a:t>
            </a:r>
          </a:p>
          <a:p>
            <a:pPr marL="0" indent="0" algn="ctr">
              <a:buNone/>
            </a:pPr>
            <a:r>
              <a:rPr lang="en-GB" sz="2400" b="1" dirty="0" smtClean="0"/>
              <a:t>↓</a:t>
            </a:r>
          </a:p>
          <a:p>
            <a:pPr marL="0" indent="0" algn="ctr">
              <a:buNone/>
            </a:pPr>
            <a:r>
              <a:rPr lang="en-GB" sz="2400" dirty="0"/>
              <a:t>The Journals Decision: Reject; resubmission </a:t>
            </a:r>
            <a:r>
              <a:rPr lang="en-GB" sz="2400" dirty="0" smtClean="0"/>
              <a:t>encouraged</a:t>
            </a:r>
            <a:endParaRPr lang="en-GB" dirty="0"/>
          </a:p>
          <a:p>
            <a:pPr marL="0" indent="0" algn="ctr">
              <a:buNone/>
            </a:pPr>
            <a:r>
              <a:rPr lang="en-GB" b="1" dirty="0"/>
              <a:t>↓</a:t>
            </a:r>
          </a:p>
          <a:p>
            <a:pPr algn="ctr"/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07552" y="1360025"/>
            <a:ext cx="5784448" cy="4863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dirty="0"/>
              <a:t>↓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 smtClean="0"/>
              <a:t>More work – additional modelling, recommendations in the discussion</a:t>
            </a:r>
          </a:p>
          <a:p>
            <a:pPr marL="0" indent="0" algn="ctr">
              <a:buNone/>
            </a:pPr>
            <a:r>
              <a:rPr lang="en-GB" sz="2400" b="1" dirty="0" smtClean="0"/>
              <a:t>↓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 smtClean="0"/>
              <a:t>The Journals Decision: Accept pending minor revisions.</a:t>
            </a:r>
          </a:p>
          <a:p>
            <a:pPr marL="0" indent="0" algn="ctr">
              <a:buNone/>
            </a:pPr>
            <a:r>
              <a:rPr lang="en-GB" sz="2400" b="1" dirty="0" smtClean="0"/>
              <a:t>↓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 smtClean="0"/>
              <a:t>Small changes – adjusting figures and clarifying text</a:t>
            </a:r>
          </a:p>
          <a:p>
            <a:pPr marL="0" indent="0" algn="ctr">
              <a:buNone/>
            </a:pPr>
            <a:r>
              <a:rPr lang="en-GB" sz="2400" b="1" dirty="0" smtClean="0"/>
              <a:t>↓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 smtClean="0"/>
              <a:t>The Journals Decision: Accepted! </a:t>
            </a:r>
          </a:p>
          <a:p>
            <a:pPr algn="ctr"/>
            <a:endParaRPr lang="en-GB" dirty="0" smtClean="0"/>
          </a:p>
          <a:p>
            <a:pPr algn="ctr"/>
            <a:endParaRPr lang="en-GB" dirty="0"/>
          </a:p>
        </p:txBody>
      </p:sp>
      <p:cxnSp>
        <p:nvCxnSpPr>
          <p:cNvPr id="12" name="Elbow Connector 11"/>
          <p:cNvCxnSpPr/>
          <p:nvPr/>
        </p:nvCxnSpPr>
        <p:spPr>
          <a:xfrm flipV="1">
            <a:off x="3032567" y="1383178"/>
            <a:ext cx="6273479" cy="5144943"/>
          </a:xfrm>
          <a:prstGeom prst="bentConnector3">
            <a:avLst>
              <a:gd name="adj1" fmla="val 50000"/>
            </a:avLst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How long was the process?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Journal first received the paper </a:t>
            </a:r>
            <a:r>
              <a:rPr lang="en-GB" dirty="0"/>
              <a:t>5 April </a:t>
            </a:r>
            <a:r>
              <a:rPr lang="en-GB" dirty="0" smtClean="0"/>
              <a:t>2021</a:t>
            </a:r>
          </a:p>
          <a:p>
            <a:r>
              <a:rPr lang="en-GB" dirty="0" smtClean="0"/>
              <a:t>Journal accepted the paper 15 </a:t>
            </a:r>
            <a:r>
              <a:rPr lang="en-GB" dirty="0"/>
              <a:t>January 2023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60726"/>
            <a:ext cx="10515600" cy="206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Was it worth it?</a:t>
            </a:r>
          </a:p>
          <a:p>
            <a:pPr algn="ctr"/>
            <a:endParaRPr lang="en-GB" sz="2400" dirty="0" smtClean="0"/>
          </a:p>
          <a:p>
            <a:pPr algn="ctr"/>
            <a:r>
              <a:rPr lang="en-GB" dirty="0" smtClean="0"/>
              <a:t>YES!!!</a:t>
            </a:r>
            <a:endParaRPr lang="en-GB" dirty="0"/>
          </a:p>
        </p:txBody>
      </p:sp>
      <p:sp>
        <p:nvSpPr>
          <p:cNvPr id="6" name="Explosion: 8 Points 3">
            <a:extLst>
              <a:ext uri="{FF2B5EF4-FFF2-40B4-BE49-F238E27FC236}">
                <a16:creationId xmlns:a16="http://schemas.microsoft.com/office/drawing/2014/main" xmlns="" id="{50F4DFC5-E4B8-4C3D-A5B7-F264F2F77E0A}"/>
              </a:ext>
            </a:extLst>
          </p:cNvPr>
          <p:cNvSpPr/>
          <p:nvPr/>
        </p:nvSpPr>
        <p:spPr>
          <a:xfrm>
            <a:off x="8112034" y="1164962"/>
            <a:ext cx="3764059" cy="3093530"/>
          </a:xfrm>
          <a:prstGeom prst="irregularSeal1">
            <a:avLst/>
          </a:prstGeom>
          <a:solidFill>
            <a:srgbClr val="FFA500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It is not always this long!!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6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630" r="26936" b="16560"/>
          <a:stretch/>
        </p:blipFill>
        <p:spPr>
          <a:xfrm>
            <a:off x="-3969" y="286467"/>
            <a:ext cx="12195969" cy="62729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31226" y="4404852"/>
            <a:ext cx="1504335" cy="353961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871706" y="5044933"/>
            <a:ext cx="2745494" cy="33986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031226" y="5384801"/>
            <a:ext cx="2135894" cy="304799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 rot="531328">
            <a:off x="6449020" y="432249"/>
            <a:ext cx="4786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Now it’s published!!!</a:t>
            </a:r>
            <a:endParaRPr lang="en-GB" sz="3600" dirty="0"/>
          </a:p>
        </p:txBody>
      </p:sp>
      <p:sp>
        <p:nvSpPr>
          <p:cNvPr id="10" name="Rectangle 9"/>
          <p:cNvSpPr/>
          <p:nvPr/>
        </p:nvSpPr>
        <p:spPr>
          <a:xfrm>
            <a:off x="8290323" y="4674023"/>
            <a:ext cx="1235642" cy="245218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58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3962611-DFD5-4092-AAFD-559E3DFCE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70F1FA-0425-408F-9861-80BF5AFB2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F06B8-C7B5-4E1E-9CCD-EE7D5CC15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037" y="2065129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842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9FC9A5-2416-45F7-92FD-944B201ED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SSE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33143E-C94E-4308-BFCD-F315424FD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99" y="1814674"/>
            <a:ext cx="11277601" cy="439410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dirty="0"/>
              <a:t>Early SSE models failed to consider the role of other traits in diversification </a:t>
            </a:r>
          </a:p>
          <a:p>
            <a:pPr marL="0" indent="0">
              <a:lnSpc>
                <a:spcPct val="150000"/>
              </a:lnSpc>
              <a:buNone/>
            </a:pPr>
            <a:endParaRPr lang="en-GB" sz="24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GB" dirty="0"/>
              <a:t>False inferences of trait-dependent diversification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dirty="0"/>
              <a:t>Newer SSE models incorporate hidden traits to account for the possibility that diversification rates vary independently from the trait of interest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C5A706-58EA-41AB-B12C-BC37EE55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9225"/>
            <a:ext cx="12192000" cy="23987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91D7FB0-45BB-4151-9A1B-E054A3CB96B9}"/>
              </a:ext>
            </a:extLst>
          </p:cNvPr>
          <p:cNvCxnSpPr>
            <a:cxnSpLocks/>
          </p:cNvCxnSpPr>
          <p:nvPr/>
        </p:nvCxnSpPr>
        <p:spPr>
          <a:xfrm>
            <a:off x="5963920" y="2631440"/>
            <a:ext cx="0" cy="69088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2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7510EF-1E18-43FA-B8AD-481A5CB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2742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SecSSE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5B9FE8-E0C9-4405-9556-9178AC1F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539" y="1944894"/>
            <a:ext cx="6746549" cy="469897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FF0000"/>
                </a:solidFill>
              </a:rPr>
              <a:t>S</a:t>
            </a:r>
            <a:r>
              <a:rPr lang="en-GB" dirty="0"/>
              <a:t>everal </a:t>
            </a:r>
            <a:r>
              <a:rPr lang="en-GB" b="1" dirty="0">
                <a:solidFill>
                  <a:srgbClr val="FF0000"/>
                </a:solidFill>
              </a:rPr>
              <a:t>E</a:t>
            </a:r>
            <a:r>
              <a:rPr lang="en-GB" dirty="0"/>
              <a:t>xamined and </a:t>
            </a:r>
            <a:r>
              <a:rPr lang="en-GB" b="1" dirty="0">
                <a:solidFill>
                  <a:srgbClr val="FF0000"/>
                </a:solidFill>
              </a:rPr>
              <a:t>C</a:t>
            </a:r>
            <a:r>
              <a:rPr lang="en-GB" dirty="0"/>
              <a:t>oncealed </a:t>
            </a:r>
            <a:endParaRPr lang="en-GB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GB" b="1" dirty="0" smtClean="0">
                <a:solidFill>
                  <a:srgbClr val="FF0000"/>
                </a:solidFill>
              </a:rPr>
              <a:t>S</a:t>
            </a:r>
            <a:r>
              <a:rPr lang="en-GB" dirty="0" smtClean="0"/>
              <a:t>tate-dependent </a:t>
            </a:r>
            <a:r>
              <a:rPr lang="en-GB" b="1" dirty="0">
                <a:solidFill>
                  <a:srgbClr val="FF0000"/>
                </a:solidFill>
              </a:rPr>
              <a:t>S</a:t>
            </a:r>
            <a:r>
              <a:rPr lang="en-GB" dirty="0"/>
              <a:t>peciation and </a:t>
            </a:r>
            <a:r>
              <a:rPr lang="en-GB" b="1" dirty="0">
                <a:solidFill>
                  <a:srgbClr val="FF0000"/>
                </a:solidFill>
              </a:rPr>
              <a:t>E</a:t>
            </a:r>
            <a:r>
              <a:rPr lang="en-GB" dirty="0"/>
              <a:t>xtinction</a:t>
            </a:r>
          </a:p>
          <a:p>
            <a:pPr>
              <a:lnSpc>
                <a:spcPct val="150000"/>
              </a:lnSpc>
            </a:pPr>
            <a:r>
              <a:rPr lang="en-GB" dirty="0"/>
              <a:t>Accounts for hidden traits</a:t>
            </a:r>
          </a:p>
          <a:p>
            <a:pPr>
              <a:lnSpc>
                <a:spcPct val="150000"/>
              </a:lnSpc>
            </a:pPr>
            <a:r>
              <a:rPr lang="en-GB" dirty="0"/>
              <a:t>Categorical trait-states </a:t>
            </a:r>
          </a:p>
          <a:p>
            <a:pPr>
              <a:lnSpc>
                <a:spcPct val="150000"/>
              </a:lnSpc>
            </a:pPr>
            <a:r>
              <a:rPr lang="en-GB" dirty="0"/>
              <a:t>Combined effects of multiple traits </a:t>
            </a:r>
          </a:p>
          <a:p>
            <a:pPr>
              <a:lnSpc>
                <a:spcPct val="150000"/>
              </a:lnSpc>
            </a:pPr>
            <a:r>
              <a:rPr lang="en-GB" dirty="0"/>
              <a:t>Partial trait-state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7F5E16-BFEE-498A-992D-939E1345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0"/>
            <a:ext cx="2373051" cy="1620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3" y="1728305"/>
            <a:ext cx="4419574" cy="51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6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xmlns="" id="{E6EF16C2-15CF-4602-93FC-5ED6994F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11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Dependence of speciation on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5BCAB98-EF84-4EFE-8C5A-71E5C3294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453" y="1230109"/>
            <a:ext cx="7826722" cy="129811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1A      1 = observed trait value      A = hidden trait value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966F4B5-37D9-45DD-B3B0-5A7BED5FC34F}"/>
              </a:ext>
            </a:extLst>
          </p:cNvPr>
          <p:cNvGrpSpPr/>
          <p:nvPr/>
        </p:nvGrpSpPr>
        <p:grpSpPr>
          <a:xfrm>
            <a:off x="303792" y="4509433"/>
            <a:ext cx="2562917" cy="2353156"/>
            <a:chOff x="164296" y="3115505"/>
            <a:chExt cx="2537961" cy="253354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12F59CF2-57AC-4D8C-92A3-8F6A01C2D729}"/>
                </a:ext>
              </a:extLst>
            </p:cNvPr>
            <p:cNvCxnSpPr/>
            <p:nvPr/>
          </p:nvCxnSpPr>
          <p:spPr>
            <a:xfrm>
              <a:off x="470055" y="3306383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CCDA8434-2235-45A1-8063-C0DA0C99E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285" y="5064298"/>
              <a:ext cx="2100855" cy="51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671CCF52-76AB-4A27-A25F-1FFCD73202CC}"/>
                </a:ext>
              </a:extLst>
            </p:cNvPr>
            <p:cNvCxnSpPr/>
            <p:nvPr/>
          </p:nvCxnSpPr>
          <p:spPr>
            <a:xfrm flipH="1">
              <a:off x="868276" y="330638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8DB0352B-9ED4-43DA-BF09-DC96770B6A22}"/>
                </a:ext>
              </a:extLst>
            </p:cNvPr>
            <p:cNvCxnSpPr/>
            <p:nvPr/>
          </p:nvCxnSpPr>
          <p:spPr>
            <a:xfrm flipH="1">
              <a:off x="1223963" y="330638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4637603F-494A-40AC-BE45-915104F30968}"/>
                </a:ext>
              </a:extLst>
            </p:cNvPr>
            <p:cNvCxnSpPr/>
            <p:nvPr/>
          </p:nvCxnSpPr>
          <p:spPr>
            <a:xfrm flipH="1">
              <a:off x="1868309" y="3328127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317B755-1DF4-4581-9BCE-D32B5B04896D}"/>
                </a:ext>
              </a:extLst>
            </p:cNvPr>
            <p:cNvCxnSpPr/>
            <p:nvPr/>
          </p:nvCxnSpPr>
          <p:spPr>
            <a:xfrm flipH="1">
              <a:off x="2477857" y="3342367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CA73199E-CFC0-4DE2-A75F-A559D33201BC}"/>
                </a:ext>
              </a:extLst>
            </p:cNvPr>
            <p:cNvCxnSpPr/>
            <p:nvPr/>
          </p:nvCxnSpPr>
          <p:spPr>
            <a:xfrm flipV="1">
              <a:off x="1081099" y="5161872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F548A6C-929C-46B0-8303-1CFEF5B4DAF2}"/>
                </a:ext>
              </a:extLst>
            </p:cNvPr>
            <p:cNvSpPr txBox="1"/>
            <p:nvPr/>
          </p:nvSpPr>
          <p:spPr>
            <a:xfrm>
              <a:off x="1179048" y="5174194"/>
              <a:ext cx="1041953" cy="474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854A2BD-EB56-4B48-8325-47B081BFB79E}"/>
                </a:ext>
              </a:extLst>
            </p:cNvPr>
            <p:cNvSpPr txBox="1"/>
            <p:nvPr/>
          </p:nvSpPr>
          <p:spPr>
            <a:xfrm>
              <a:off x="225369" y="4638119"/>
              <a:ext cx="242120" cy="69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89DE99C-6FD8-4C02-9582-946F5F9401EB}"/>
                </a:ext>
              </a:extLst>
            </p:cNvPr>
            <p:cNvSpPr txBox="1"/>
            <p:nvPr/>
          </p:nvSpPr>
          <p:spPr>
            <a:xfrm>
              <a:off x="164296" y="3115505"/>
              <a:ext cx="242120" cy="69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80DBEEB9-73FC-400E-A2C8-3EB8B94D66B0}"/>
                </a:ext>
              </a:extLst>
            </p:cNvPr>
            <p:cNvCxnSpPr/>
            <p:nvPr/>
          </p:nvCxnSpPr>
          <p:spPr>
            <a:xfrm>
              <a:off x="641445" y="3730393"/>
              <a:ext cx="206081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A5BFDD5-4718-4C1D-903D-42EDA0A3361A}"/>
              </a:ext>
            </a:extLst>
          </p:cNvPr>
          <p:cNvGrpSpPr/>
          <p:nvPr/>
        </p:nvGrpSpPr>
        <p:grpSpPr>
          <a:xfrm>
            <a:off x="4065724" y="4375080"/>
            <a:ext cx="2789071" cy="2653695"/>
            <a:chOff x="4676940" y="3225401"/>
            <a:chExt cx="2628318" cy="264711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D3DCD78E-11B8-4014-9572-2330FEC48ABE}"/>
                </a:ext>
              </a:extLst>
            </p:cNvPr>
            <p:cNvCxnSpPr/>
            <p:nvPr/>
          </p:nvCxnSpPr>
          <p:spPr>
            <a:xfrm>
              <a:off x="4982699" y="3416279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17F3749C-3788-4CEC-A5DF-BD66745476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0134" y="5169379"/>
              <a:ext cx="2100650" cy="4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A786074-FA4D-45E9-9B39-08894020876D}"/>
                </a:ext>
              </a:extLst>
            </p:cNvPr>
            <p:cNvCxnSpPr/>
            <p:nvPr/>
          </p:nvCxnSpPr>
          <p:spPr>
            <a:xfrm flipH="1">
              <a:off x="5380920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1D95EFFA-F689-473A-8E7F-E369EEFA572F}"/>
                </a:ext>
              </a:extLst>
            </p:cNvPr>
            <p:cNvCxnSpPr/>
            <p:nvPr/>
          </p:nvCxnSpPr>
          <p:spPr>
            <a:xfrm flipH="1">
              <a:off x="5736607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946E5C02-E45A-4C42-BD6E-AACE767758F2}"/>
                </a:ext>
              </a:extLst>
            </p:cNvPr>
            <p:cNvCxnSpPr/>
            <p:nvPr/>
          </p:nvCxnSpPr>
          <p:spPr>
            <a:xfrm flipH="1">
              <a:off x="6380953" y="343802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3D7B98E8-335C-45FA-A1A7-D064DFCE3BCB}"/>
                </a:ext>
              </a:extLst>
            </p:cNvPr>
            <p:cNvCxnSpPr/>
            <p:nvPr/>
          </p:nvCxnSpPr>
          <p:spPr>
            <a:xfrm flipH="1">
              <a:off x="6990501" y="345226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2C2E4BAF-9B1F-4A80-973C-4CA4467AFB44}"/>
                </a:ext>
              </a:extLst>
            </p:cNvPr>
            <p:cNvCxnSpPr/>
            <p:nvPr/>
          </p:nvCxnSpPr>
          <p:spPr>
            <a:xfrm flipV="1">
              <a:off x="5593743" y="5271768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0C6271A-BFE2-418B-927D-E1543D4B6886}"/>
                </a:ext>
              </a:extLst>
            </p:cNvPr>
            <p:cNvSpPr txBox="1"/>
            <p:nvPr/>
          </p:nvSpPr>
          <p:spPr>
            <a:xfrm>
              <a:off x="5691692" y="5284091"/>
              <a:ext cx="1001906" cy="58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D1BB5279-9E0E-4486-9340-9E49AD5695ED}"/>
                </a:ext>
              </a:extLst>
            </p:cNvPr>
            <p:cNvSpPr txBox="1"/>
            <p:nvPr/>
          </p:nvSpPr>
          <p:spPr>
            <a:xfrm>
              <a:off x="4738013" y="4748015"/>
              <a:ext cx="242120" cy="67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B0CD3E9-E13D-4DEC-9EF7-EA4792ABF76F}"/>
                </a:ext>
              </a:extLst>
            </p:cNvPr>
            <p:cNvSpPr txBox="1"/>
            <p:nvPr/>
          </p:nvSpPr>
          <p:spPr>
            <a:xfrm>
              <a:off x="4676940" y="3225401"/>
              <a:ext cx="242120" cy="67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Elbow Connector 55">
              <a:extLst>
                <a:ext uri="{FF2B5EF4-FFF2-40B4-BE49-F238E27FC236}">
                  <a16:creationId xmlns:a16="http://schemas.microsoft.com/office/drawing/2014/main" xmlns="" id="{DAF93029-7C0E-4A55-B812-5165F312AF28}"/>
                </a:ext>
              </a:extLst>
            </p:cNvPr>
            <p:cNvCxnSpPr/>
            <p:nvPr/>
          </p:nvCxnSpPr>
          <p:spPr>
            <a:xfrm>
              <a:off x="5367974" y="3946057"/>
              <a:ext cx="753804" cy="83469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56">
              <a:extLst>
                <a:ext uri="{FF2B5EF4-FFF2-40B4-BE49-F238E27FC236}">
                  <a16:creationId xmlns:a16="http://schemas.microsoft.com/office/drawing/2014/main" xmlns="" id="{8AAB734C-4E10-4440-BCD6-8B66F85F69F6}"/>
                </a:ext>
              </a:extLst>
            </p:cNvPr>
            <p:cNvCxnSpPr/>
            <p:nvPr/>
          </p:nvCxnSpPr>
          <p:spPr>
            <a:xfrm flipV="1">
              <a:off x="6115127" y="4363878"/>
              <a:ext cx="438496" cy="417345"/>
            </a:xfrm>
            <a:prstGeom prst="bentConnector3">
              <a:avLst>
                <a:gd name="adj1" fmla="val 5708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57">
              <a:extLst>
                <a:ext uri="{FF2B5EF4-FFF2-40B4-BE49-F238E27FC236}">
                  <a16:creationId xmlns:a16="http://schemas.microsoft.com/office/drawing/2014/main" xmlns="" id="{AD5A1801-782A-4927-BAE4-417F4F7B42A9}"/>
                </a:ext>
              </a:extLst>
            </p:cNvPr>
            <p:cNvCxnSpPr/>
            <p:nvPr/>
          </p:nvCxnSpPr>
          <p:spPr>
            <a:xfrm flipV="1">
              <a:off x="6512806" y="3940727"/>
              <a:ext cx="792452" cy="422677"/>
            </a:xfrm>
            <a:prstGeom prst="bentConnector3">
              <a:avLst>
                <a:gd name="adj1" fmla="val 5490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ACAE29A-BA22-428E-AA36-C065FED84E96}"/>
              </a:ext>
            </a:extLst>
          </p:cNvPr>
          <p:cNvGrpSpPr/>
          <p:nvPr/>
        </p:nvGrpSpPr>
        <p:grpSpPr>
          <a:xfrm>
            <a:off x="8481935" y="4509434"/>
            <a:ext cx="2713705" cy="2439816"/>
            <a:chOff x="8967487" y="3189417"/>
            <a:chExt cx="2655812" cy="263617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D1CDD94D-9B65-462E-9C52-79431759CFCE}"/>
                </a:ext>
              </a:extLst>
            </p:cNvPr>
            <p:cNvCxnSpPr/>
            <p:nvPr/>
          </p:nvCxnSpPr>
          <p:spPr>
            <a:xfrm>
              <a:off x="9273246" y="3380295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A74CE93-D5F3-4870-B78B-C93DDC558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73246" y="5138211"/>
              <a:ext cx="2098085" cy="18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07228824-F09F-4992-AB29-E5D1D635A693}"/>
                </a:ext>
              </a:extLst>
            </p:cNvPr>
            <p:cNvCxnSpPr/>
            <p:nvPr/>
          </p:nvCxnSpPr>
          <p:spPr>
            <a:xfrm flipH="1">
              <a:off x="9671467" y="3380295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AF3D492B-95CB-4202-AC13-CED758DFD660}"/>
                </a:ext>
              </a:extLst>
            </p:cNvPr>
            <p:cNvCxnSpPr/>
            <p:nvPr/>
          </p:nvCxnSpPr>
          <p:spPr>
            <a:xfrm flipH="1">
              <a:off x="10027154" y="3380295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91A9287-0FB1-4D86-8734-56F3DE62EA05}"/>
                </a:ext>
              </a:extLst>
            </p:cNvPr>
            <p:cNvCxnSpPr/>
            <p:nvPr/>
          </p:nvCxnSpPr>
          <p:spPr>
            <a:xfrm flipH="1">
              <a:off x="10671500" y="340203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9B289012-D96D-42A7-ACF0-E6C5FB74D6F7}"/>
                </a:ext>
              </a:extLst>
            </p:cNvPr>
            <p:cNvCxnSpPr/>
            <p:nvPr/>
          </p:nvCxnSpPr>
          <p:spPr>
            <a:xfrm flipH="1">
              <a:off x="11281048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A696234A-DEF7-46FF-A713-93F5C5250ACB}"/>
                </a:ext>
              </a:extLst>
            </p:cNvPr>
            <p:cNvCxnSpPr/>
            <p:nvPr/>
          </p:nvCxnSpPr>
          <p:spPr>
            <a:xfrm flipV="1">
              <a:off x="9884290" y="5235784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6BC293BE-1F4F-46CE-90AE-CCFE37E6FE39}"/>
                </a:ext>
              </a:extLst>
            </p:cNvPr>
            <p:cNvSpPr txBox="1"/>
            <p:nvPr/>
          </p:nvSpPr>
          <p:spPr>
            <a:xfrm>
              <a:off x="9982237" y="5248106"/>
              <a:ext cx="1223036" cy="577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D226F6F9-A7D0-4B61-8686-635927A46E3C}"/>
                </a:ext>
              </a:extLst>
            </p:cNvPr>
            <p:cNvSpPr txBox="1"/>
            <p:nvPr/>
          </p:nvSpPr>
          <p:spPr>
            <a:xfrm>
              <a:off x="9028560" y="4712031"/>
              <a:ext cx="242120" cy="65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2A3165CC-032A-4E97-AFFB-2ADAA8BDFAD7}"/>
                </a:ext>
              </a:extLst>
            </p:cNvPr>
            <p:cNvSpPr txBox="1"/>
            <p:nvPr/>
          </p:nvSpPr>
          <p:spPr>
            <a:xfrm>
              <a:off x="8967487" y="3189417"/>
              <a:ext cx="242120" cy="65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" name="Elbow Connector 72">
              <a:extLst>
                <a:ext uri="{FF2B5EF4-FFF2-40B4-BE49-F238E27FC236}">
                  <a16:creationId xmlns:a16="http://schemas.microsoft.com/office/drawing/2014/main" xmlns="" id="{22157CB1-1472-4125-8316-D6A78ED33A26}"/>
                </a:ext>
              </a:extLst>
            </p:cNvPr>
            <p:cNvCxnSpPr/>
            <p:nvPr/>
          </p:nvCxnSpPr>
          <p:spPr>
            <a:xfrm>
              <a:off x="9493789" y="4173304"/>
              <a:ext cx="911885" cy="571935"/>
            </a:xfrm>
            <a:prstGeom prst="bentConnector3">
              <a:avLst>
                <a:gd name="adj1" fmla="val 8136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73">
              <a:extLst>
                <a:ext uri="{FF2B5EF4-FFF2-40B4-BE49-F238E27FC236}">
                  <a16:creationId xmlns:a16="http://schemas.microsoft.com/office/drawing/2014/main" xmlns="" id="{A4EF4EE4-228B-43A4-86D7-75F3E87A751A}"/>
                </a:ext>
              </a:extLst>
            </p:cNvPr>
            <p:cNvCxnSpPr/>
            <p:nvPr/>
          </p:nvCxnSpPr>
          <p:spPr>
            <a:xfrm flipV="1">
              <a:off x="10405674" y="4327894"/>
              <a:ext cx="438496" cy="417345"/>
            </a:xfrm>
            <a:prstGeom prst="bentConnector3">
              <a:avLst>
                <a:gd name="adj1" fmla="val 12612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74">
              <a:extLst>
                <a:ext uri="{FF2B5EF4-FFF2-40B4-BE49-F238E27FC236}">
                  <a16:creationId xmlns:a16="http://schemas.microsoft.com/office/drawing/2014/main" xmlns="" id="{D5BFDD47-AD04-4E49-B6A5-FD5405E5C2CF}"/>
                </a:ext>
              </a:extLst>
            </p:cNvPr>
            <p:cNvCxnSpPr/>
            <p:nvPr/>
          </p:nvCxnSpPr>
          <p:spPr>
            <a:xfrm rot="5400000" flipH="1" flipV="1">
              <a:off x="10570744" y="3799205"/>
              <a:ext cx="808498" cy="247935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79">
              <a:extLst>
                <a:ext uri="{FF2B5EF4-FFF2-40B4-BE49-F238E27FC236}">
                  <a16:creationId xmlns:a16="http://schemas.microsoft.com/office/drawing/2014/main" xmlns="" id="{03191F06-7ED9-4B1B-B7CB-186A84BA414F}"/>
                </a:ext>
              </a:extLst>
            </p:cNvPr>
            <p:cNvCxnSpPr/>
            <p:nvPr/>
          </p:nvCxnSpPr>
          <p:spPr>
            <a:xfrm rot="10800000">
              <a:off x="11087443" y="3511505"/>
              <a:ext cx="535856" cy="482813"/>
            </a:xfrm>
            <a:prstGeom prst="bentConnector3">
              <a:avLst>
                <a:gd name="adj1" fmla="val 2285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872B9DDE-1866-4B12-A606-7CA91B1198C2}"/>
              </a:ext>
            </a:extLst>
          </p:cNvPr>
          <p:cNvSpPr txBox="1">
            <a:spLocks/>
          </p:cNvSpPr>
          <p:nvPr/>
        </p:nvSpPr>
        <p:spPr>
          <a:xfrm>
            <a:off x="415668" y="2998058"/>
            <a:ext cx="2428604" cy="165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Constant Rates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(CR)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1B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xmlns="" id="{A9E71581-DE8F-4142-9739-ACABCB0F66C0}"/>
              </a:ext>
            </a:extLst>
          </p:cNvPr>
          <p:cNvSpPr txBox="1">
            <a:spLocks/>
          </p:cNvSpPr>
          <p:nvPr/>
        </p:nvSpPr>
        <p:spPr>
          <a:xfrm>
            <a:off x="7946003" y="2969760"/>
            <a:ext cx="4019757" cy="1405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Concealed Trait dependent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(CTD)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2A 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≠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1B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2B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xmlns="" id="{4ADD06CA-D084-4E4F-B406-75060848BE7C}"/>
              </a:ext>
            </a:extLst>
          </p:cNvPr>
          <p:cNvSpPr txBox="1">
            <a:spLocks/>
          </p:cNvSpPr>
          <p:nvPr/>
        </p:nvSpPr>
        <p:spPr>
          <a:xfrm>
            <a:off x="3505586" y="3059137"/>
            <a:ext cx="4019756" cy="1315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Examined Trait dependent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(ETD)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1B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≠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2A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=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λ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2B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7F1FFE96-CC6A-43EC-942F-F54086D5120E}"/>
              </a:ext>
            </a:extLst>
          </p:cNvPr>
          <p:cNvCxnSpPr/>
          <p:nvPr/>
        </p:nvCxnSpPr>
        <p:spPr>
          <a:xfrm>
            <a:off x="34265" y="2528222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0D4D3891-5BAA-4DC4-8BA2-A4E797508FEF}"/>
              </a:ext>
            </a:extLst>
          </p:cNvPr>
          <p:cNvCxnSpPr>
            <a:cxnSpLocks/>
          </p:cNvCxnSpPr>
          <p:nvPr/>
        </p:nvCxnSpPr>
        <p:spPr>
          <a:xfrm>
            <a:off x="3429886" y="2528222"/>
            <a:ext cx="0" cy="4300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2BF4D94C-433D-4256-A296-4EC1BEB7BA0E}"/>
              </a:ext>
            </a:extLst>
          </p:cNvPr>
          <p:cNvCxnSpPr>
            <a:cxnSpLocks/>
          </p:cNvCxnSpPr>
          <p:nvPr/>
        </p:nvCxnSpPr>
        <p:spPr>
          <a:xfrm>
            <a:off x="7770732" y="2571715"/>
            <a:ext cx="0" cy="4300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178E4E8-D789-4396-9959-217D7F1BBEA6}"/>
              </a:ext>
            </a:extLst>
          </p:cNvPr>
          <p:cNvSpPr txBox="1"/>
          <p:nvPr/>
        </p:nvSpPr>
        <p:spPr>
          <a:xfrm>
            <a:off x="-86182" y="1474043"/>
            <a:ext cx="24967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Speciation rate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xmlns="" id="{A0D385A4-DB6C-42F9-B335-5278F18C9A6F}"/>
              </a:ext>
            </a:extLst>
          </p:cNvPr>
          <p:cNvCxnSpPr>
            <a:cxnSpLocks/>
          </p:cNvCxnSpPr>
          <p:nvPr/>
        </p:nvCxnSpPr>
        <p:spPr>
          <a:xfrm>
            <a:off x="2141201" y="1733648"/>
            <a:ext cx="425612" cy="26426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5F215E10-89F5-4D1C-B03A-3C1AC74AACC7}"/>
              </a:ext>
            </a:extLst>
          </p:cNvPr>
          <p:cNvCxnSpPr>
            <a:cxnSpLocks/>
          </p:cNvCxnSpPr>
          <p:nvPr/>
        </p:nvCxnSpPr>
        <p:spPr>
          <a:xfrm flipV="1">
            <a:off x="405314" y="2024422"/>
            <a:ext cx="1623851" cy="9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4D1B8FB-82C7-42A5-A222-852A1AFA97B2}"/>
              </a:ext>
            </a:extLst>
          </p:cNvPr>
          <p:cNvSpPr txBox="1"/>
          <p:nvPr/>
        </p:nvSpPr>
        <p:spPr>
          <a:xfrm>
            <a:off x="10169469" y="1161594"/>
            <a:ext cx="1585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Change in observed trait-state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9E8F69FB-8D8B-44BE-896F-3A3B42FF832E}"/>
              </a:ext>
            </a:extLst>
          </p:cNvPr>
          <p:cNvCxnSpPr>
            <a:cxnSpLocks/>
          </p:cNvCxnSpPr>
          <p:nvPr/>
        </p:nvCxnSpPr>
        <p:spPr>
          <a:xfrm>
            <a:off x="11859523" y="1041400"/>
            <a:ext cx="0" cy="1268382"/>
          </a:xfrm>
          <a:prstGeom prst="line">
            <a:avLst/>
          </a:prstGeom>
          <a:ln w="57150">
            <a:solidFill>
              <a:srgbClr val="F6BC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0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966F4B5-37D9-45DD-B3B0-5A7BED5FC34F}"/>
              </a:ext>
            </a:extLst>
          </p:cNvPr>
          <p:cNvGrpSpPr/>
          <p:nvPr/>
        </p:nvGrpSpPr>
        <p:grpSpPr>
          <a:xfrm>
            <a:off x="6096000" y="3127153"/>
            <a:ext cx="4205123" cy="3379393"/>
            <a:chOff x="164296" y="3115505"/>
            <a:chExt cx="2537961" cy="25438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12F59CF2-57AC-4D8C-92A3-8F6A01C2D729}"/>
                </a:ext>
              </a:extLst>
            </p:cNvPr>
            <p:cNvCxnSpPr/>
            <p:nvPr/>
          </p:nvCxnSpPr>
          <p:spPr>
            <a:xfrm>
              <a:off x="470055" y="3306383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CCDA8434-2235-45A1-8063-C0DA0C99E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285" y="5064298"/>
              <a:ext cx="2100855" cy="513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671CCF52-76AB-4A27-A25F-1FFCD73202CC}"/>
                </a:ext>
              </a:extLst>
            </p:cNvPr>
            <p:cNvCxnSpPr/>
            <p:nvPr/>
          </p:nvCxnSpPr>
          <p:spPr>
            <a:xfrm flipH="1">
              <a:off x="868276" y="330638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8DB0352B-9ED4-43DA-BF09-DC96770B6A22}"/>
                </a:ext>
              </a:extLst>
            </p:cNvPr>
            <p:cNvCxnSpPr/>
            <p:nvPr/>
          </p:nvCxnSpPr>
          <p:spPr>
            <a:xfrm flipH="1">
              <a:off x="1223963" y="330638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4637603F-494A-40AC-BE45-915104F30968}"/>
                </a:ext>
              </a:extLst>
            </p:cNvPr>
            <p:cNvCxnSpPr/>
            <p:nvPr/>
          </p:nvCxnSpPr>
          <p:spPr>
            <a:xfrm flipH="1">
              <a:off x="1868309" y="3328127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317B755-1DF4-4581-9BCE-D32B5B04896D}"/>
                </a:ext>
              </a:extLst>
            </p:cNvPr>
            <p:cNvCxnSpPr/>
            <p:nvPr/>
          </p:nvCxnSpPr>
          <p:spPr>
            <a:xfrm flipH="1">
              <a:off x="2477857" y="3342367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CA73199E-CFC0-4DE2-A75F-A559D33201BC}"/>
                </a:ext>
              </a:extLst>
            </p:cNvPr>
            <p:cNvCxnSpPr/>
            <p:nvPr/>
          </p:nvCxnSpPr>
          <p:spPr>
            <a:xfrm flipV="1">
              <a:off x="1081099" y="5161872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2F548A6C-929C-46B0-8303-1CFEF5B4DAF2}"/>
                </a:ext>
              </a:extLst>
            </p:cNvPr>
            <p:cNvSpPr txBox="1"/>
            <p:nvPr/>
          </p:nvSpPr>
          <p:spPr>
            <a:xfrm>
              <a:off x="1229346" y="5265486"/>
              <a:ext cx="1041953" cy="393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Time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854A2BD-EB56-4B48-8325-47B081BFB79E}"/>
                </a:ext>
              </a:extLst>
            </p:cNvPr>
            <p:cNvSpPr txBox="1"/>
            <p:nvPr/>
          </p:nvSpPr>
          <p:spPr>
            <a:xfrm>
              <a:off x="225369" y="4638119"/>
              <a:ext cx="242120" cy="69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-</a:t>
              </a:r>
              <a:endParaRPr lang="en-US" sz="1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689DE99C-6FD8-4C02-9582-946F5F9401EB}"/>
                </a:ext>
              </a:extLst>
            </p:cNvPr>
            <p:cNvSpPr txBox="1"/>
            <p:nvPr/>
          </p:nvSpPr>
          <p:spPr>
            <a:xfrm>
              <a:off x="164296" y="3115505"/>
              <a:ext cx="242120" cy="69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  <a:endParaRPr lang="en-US" sz="1600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80DBEEB9-73FC-400E-A2C8-3EB8B94D66B0}"/>
                </a:ext>
              </a:extLst>
            </p:cNvPr>
            <p:cNvCxnSpPr/>
            <p:nvPr/>
          </p:nvCxnSpPr>
          <p:spPr>
            <a:xfrm>
              <a:off x="641445" y="3730393"/>
              <a:ext cx="206081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872B9DDE-1866-4B12-A606-7CA91B1198C2}"/>
              </a:ext>
            </a:extLst>
          </p:cNvPr>
          <p:cNvSpPr txBox="1">
            <a:spLocks/>
          </p:cNvSpPr>
          <p:nvPr/>
        </p:nvSpPr>
        <p:spPr>
          <a:xfrm>
            <a:off x="874896" y="3738844"/>
            <a:ext cx="3931861" cy="1811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Constant Rates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(CR)  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1A =</a:t>
            </a: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 λ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2A =</a:t>
            </a:r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1B =</a:t>
            </a:r>
            <a:r>
              <a:rPr lang="el-G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2B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1CB53FC-461A-4839-878A-0081248B77CF}"/>
              </a:ext>
            </a:extLst>
          </p:cNvPr>
          <p:cNvSpPr txBox="1"/>
          <p:nvPr/>
        </p:nvSpPr>
        <p:spPr>
          <a:xfrm>
            <a:off x="5899766" y="4172235"/>
            <a:ext cx="723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endParaRPr lang="en-GB" sz="360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1981EB26-C084-4E1D-83DE-63D89C96B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11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Dependence of speciation on traits</a:t>
            </a:r>
            <a:endParaRPr lang="en-GB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9DF76EC3-363F-489A-B93C-B5890DDE7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453" y="1230109"/>
            <a:ext cx="7826722" cy="129811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1A      1 = observed trait value      A = hidden trait value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8DAFAD69-9716-4AD2-8AA8-B5004596776F}"/>
              </a:ext>
            </a:extLst>
          </p:cNvPr>
          <p:cNvCxnSpPr/>
          <p:nvPr/>
        </p:nvCxnSpPr>
        <p:spPr>
          <a:xfrm>
            <a:off x="34265" y="2528222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C6D37FA-1485-4631-B1CD-773C869BB98C}"/>
              </a:ext>
            </a:extLst>
          </p:cNvPr>
          <p:cNvSpPr txBox="1"/>
          <p:nvPr/>
        </p:nvSpPr>
        <p:spPr>
          <a:xfrm>
            <a:off x="-86182" y="1474043"/>
            <a:ext cx="24967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Speciation rate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xmlns="" id="{53072175-7271-404F-8833-D6F288DFF064}"/>
              </a:ext>
            </a:extLst>
          </p:cNvPr>
          <p:cNvCxnSpPr>
            <a:cxnSpLocks/>
          </p:cNvCxnSpPr>
          <p:nvPr/>
        </p:nvCxnSpPr>
        <p:spPr>
          <a:xfrm>
            <a:off x="2141201" y="1733648"/>
            <a:ext cx="425612" cy="26426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79D90BEC-8B2D-4D18-ABE7-34F2636C0C8A}"/>
              </a:ext>
            </a:extLst>
          </p:cNvPr>
          <p:cNvCxnSpPr>
            <a:cxnSpLocks/>
          </p:cNvCxnSpPr>
          <p:nvPr/>
        </p:nvCxnSpPr>
        <p:spPr>
          <a:xfrm flipV="1">
            <a:off x="405314" y="2024422"/>
            <a:ext cx="1623851" cy="9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8E51B86-19B2-416F-B74A-ABE7517F7136}"/>
              </a:ext>
            </a:extLst>
          </p:cNvPr>
          <p:cNvSpPr txBox="1"/>
          <p:nvPr/>
        </p:nvSpPr>
        <p:spPr>
          <a:xfrm>
            <a:off x="10169469" y="1161594"/>
            <a:ext cx="1585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Change in observed trait-state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034CE4EE-4D28-42EA-BF37-06110FAC91E9}"/>
              </a:ext>
            </a:extLst>
          </p:cNvPr>
          <p:cNvCxnSpPr>
            <a:cxnSpLocks/>
          </p:cNvCxnSpPr>
          <p:nvPr/>
        </p:nvCxnSpPr>
        <p:spPr>
          <a:xfrm>
            <a:off x="11859523" y="1026647"/>
            <a:ext cx="0" cy="1283135"/>
          </a:xfrm>
          <a:prstGeom prst="line">
            <a:avLst/>
          </a:prstGeom>
          <a:ln w="57150">
            <a:solidFill>
              <a:srgbClr val="F6BC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0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2">
            <a:extLst>
              <a:ext uri="{FF2B5EF4-FFF2-40B4-BE49-F238E27FC236}">
                <a16:creationId xmlns:a16="http://schemas.microsoft.com/office/drawing/2014/main" xmlns="" id="{872B9DDE-1866-4B12-A606-7CA91B1198C2}"/>
              </a:ext>
            </a:extLst>
          </p:cNvPr>
          <p:cNvSpPr txBox="1">
            <a:spLocks/>
          </p:cNvSpPr>
          <p:nvPr/>
        </p:nvSpPr>
        <p:spPr>
          <a:xfrm>
            <a:off x="467344" y="3698976"/>
            <a:ext cx="4768934" cy="192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Examined Trait dependent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(ETD) 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= </a:t>
            </a: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 ≠ </a:t>
            </a: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= </a:t>
            </a: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1CB53FC-461A-4839-878A-0081248B77CF}"/>
              </a:ext>
            </a:extLst>
          </p:cNvPr>
          <p:cNvSpPr txBox="1"/>
          <p:nvPr/>
        </p:nvSpPr>
        <p:spPr>
          <a:xfrm>
            <a:off x="6157471" y="4081142"/>
            <a:ext cx="723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endParaRPr lang="en-GB" sz="3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28B95713-0D5E-46CB-9AF5-8FF4C2C10426}"/>
              </a:ext>
            </a:extLst>
          </p:cNvPr>
          <p:cNvGrpSpPr/>
          <p:nvPr/>
        </p:nvGrpSpPr>
        <p:grpSpPr>
          <a:xfrm>
            <a:off x="6226868" y="3005352"/>
            <a:ext cx="4418128" cy="3363861"/>
            <a:chOff x="4676940" y="3225401"/>
            <a:chExt cx="2628318" cy="24554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864618C5-23A0-47BA-A6F0-0C0AC9023335}"/>
                </a:ext>
              </a:extLst>
            </p:cNvPr>
            <p:cNvCxnSpPr/>
            <p:nvPr/>
          </p:nvCxnSpPr>
          <p:spPr>
            <a:xfrm>
              <a:off x="4982699" y="3416279"/>
              <a:ext cx="0" cy="17456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121B55C9-C012-4B82-868D-FBCB926AC2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80134" y="5169379"/>
              <a:ext cx="2100650" cy="48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057273AD-2E2F-48F3-A575-5612C2055658}"/>
                </a:ext>
              </a:extLst>
            </p:cNvPr>
            <p:cNvCxnSpPr/>
            <p:nvPr/>
          </p:nvCxnSpPr>
          <p:spPr>
            <a:xfrm flipH="1">
              <a:off x="5380920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481CA505-BBE1-4ACB-9CEC-B12D1261AD34}"/>
                </a:ext>
              </a:extLst>
            </p:cNvPr>
            <p:cNvCxnSpPr/>
            <p:nvPr/>
          </p:nvCxnSpPr>
          <p:spPr>
            <a:xfrm flipH="1">
              <a:off x="5736607" y="3416279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286E096D-0A74-4291-8139-C43057CC77C5}"/>
                </a:ext>
              </a:extLst>
            </p:cNvPr>
            <p:cNvCxnSpPr/>
            <p:nvPr/>
          </p:nvCxnSpPr>
          <p:spPr>
            <a:xfrm flipH="1">
              <a:off x="6380953" y="343802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E16AD4D6-BB91-4F2A-B157-2A53F0420FD3}"/>
                </a:ext>
              </a:extLst>
            </p:cNvPr>
            <p:cNvCxnSpPr/>
            <p:nvPr/>
          </p:nvCxnSpPr>
          <p:spPr>
            <a:xfrm flipH="1">
              <a:off x="6990501" y="3452263"/>
              <a:ext cx="5383" cy="1687324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C48A7EAA-FCC8-4092-90EB-A4E77179D63B}"/>
                </a:ext>
              </a:extLst>
            </p:cNvPr>
            <p:cNvCxnSpPr/>
            <p:nvPr/>
          </p:nvCxnSpPr>
          <p:spPr>
            <a:xfrm flipV="1">
              <a:off x="5593743" y="5271768"/>
              <a:ext cx="800698" cy="2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A050CE5E-0014-46DB-ADE2-8E37549A3C3D}"/>
                </a:ext>
              </a:extLst>
            </p:cNvPr>
            <p:cNvSpPr txBox="1"/>
            <p:nvPr/>
          </p:nvSpPr>
          <p:spPr>
            <a:xfrm>
              <a:off x="5691692" y="5284091"/>
              <a:ext cx="1001906" cy="396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Time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DB045D4D-47C7-42DB-AA29-B5E7A0AE39FD}"/>
                </a:ext>
              </a:extLst>
            </p:cNvPr>
            <p:cNvSpPr txBox="1"/>
            <p:nvPr/>
          </p:nvSpPr>
          <p:spPr>
            <a:xfrm>
              <a:off x="4738013" y="4748015"/>
              <a:ext cx="242120" cy="67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-</a:t>
              </a:r>
              <a:endParaRPr lang="en-US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979A5CEE-3242-4794-A65B-44F2EF718D9E}"/>
                </a:ext>
              </a:extLst>
            </p:cNvPr>
            <p:cNvSpPr txBox="1"/>
            <p:nvPr/>
          </p:nvSpPr>
          <p:spPr>
            <a:xfrm>
              <a:off x="4676940" y="3225401"/>
              <a:ext cx="242120" cy="671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+</a:t>
              </a:r>
              <a:endParaRPr lang="en-US" sz="1600" dirty="0"/>
            </a:p>
          </p:txBody>
        </p:sp>
        <p:cxnSp>
          <p:nvCxnSpPr>
            <p:cNvPr id="33" name="Elbow Connector 55">
              <a:extLst>
                <a:ext uri="{FF2B5EF4-FFF2-40B4-BE49-F238E27FC236}">
                  <a16:creationId xmlns:a16="http://schemas.microsoft.com/office/drawing/2014/main" xmlns="" id="{C1271036-7453-41EC-93A2-78795B469E04}"/>
                </a:ext>
              </a:extLst>
            </p:cNvPr>
            <p:cNvCxnSpPr/>
            <p:nvPr/>
          </p:nvCxnSpPr>
          <p:spPr>
            <a:xfrm>
              <a:off x="5367974" y="3946057"/>
              <a:ext cx="753804" cy="83469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56">
              <a:extLst>
                <a:ext uri="{FF2B5EF4-FFF2-40B4-BE49-F238E27FC236}">
                  <a16:creationId xmlns:a16="http://schemas.microsoft.com/office/drawing/2014/main" xmlns="" id="{1FD01004-FD7D-43DA-A6E6-EB2862827FE8}"/>
                </a:ext>
              </a:extLst>
            </p:cNvPr>
            <p:cNvCxnSpPr/>
            <p:nvPr/>
          </p:nvCxnSpPr>
          <p:spPr>
            <a:xfrm flipV="1">
              <a:off x="6115127" y="4361400"/>
              <a:ext cx="438496" cy="417345"/>
            </a:xfrm>
            <a:prstGeom prst="bentConnector3">
              <a:avLst>
                <a:gd name="adj1" fmla="val 5708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57">
              <a:extLst>
                <a:ext uri="{FF2B5EF4-FFF2-40B4-BE49-F238E27FC236}">
                  <a16:creationId xmlns:a16="http://schemas.microsoft.com/office/drawing/2014/main" xmlns="" id="{33462938-4B1E-4FC7-AFA9-F5D15A5BC56A}"/>
                </a:ext>
              </a:extLst>
            </p:cNvPr>
            <p:cNvCxnSpPr/>
            <p:nvPr/>
          </p:nvCxnSpPr>
          <p:spPr>
            <a:xfrm flipV="1">
              <a:off x="6512806" y="3940727"/>
              <a:ext cx="792452" cy="422677"/>
            </a:xfrm>
            <a:prstGeom prst="bentConnector3">
              <a:avLst>
                <a:gd name="adj1" fmla="val 5490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xmlns="" id="{79CC80D6-9311-4374-90EE-DA70F872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11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Dependence of speciation on traits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xmlns="" id="{E4D37599-4D8A-471E-A4E0-D4806E981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453" y="1230109"/>
            <a:ext cx="7826722" cy="1298113"/>
          </a:xfrm>
        </p:spPr>
        <p:txBody>
          <a:bodyPr>
            <a:noAutofit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l-GR" sz="3600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1A      1 = observed trait value      A = hidden trait value</a:t>
            </a:r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0081D86C-E703-42C2-A18F-573E13E4EC0D}"/>
              </a:ext>
            </a:extLst>
          </p:cNvPr>
          <p:cNvCxnSpPr/>
          <p:nvPr/>
        </p:nvCxnSpPr>
        <p:spPr>
          <a:xfrm>
            <a:off x="34265" y="2528222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9274A4E-D809-4B81-A2D4-AFF73579946B}"/>
              </a:ext>
            </a:extLst>
          </p:cNvPr>
          <p:cNvSpPr txBox="1"/>
          <p:nvPr/>
        </p:nvSpPr>
        <p:spPr>
          <a:xfrm>
            <a:off x="-86182" y="1474043"/>
            <a:ext cx="24967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Speciation rate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xmlns="" id="{566B0A6C-7DCB-4108-85ED-70D6FE1C1DAA}"/>
              </a:ext>
            </a:extLst>
          </p:cNvPr>
          <p:cNvCxnSpPr>
            <a:cxnSpLocks/>
          </p:cNvCxnSpPr>
          <p:nvPr/>
        </p:nvCxnSpPr>
        <p:spPr>
          <a:xfrm>
            <a:off x="2141201" y="1733648"/>
            <a:ext cx="425612" cy="26426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FBEBE465-D751-4770-BF41-AC4178DBC86C}"/>
              </a:ext>
            </a:extLst>
          </p:cNvPr>
          <p:cNvCxnSpPr>
            <a:cxnSpLocks/>
          </p:cNvCxnSpPr>
          <p:nvPr/>
        </p:nvCxnSpPr>
        <p:spPr>
          <a:xfrm flipV="1">
            <a:off x="405314" y="2024422"/>
            <a:ext cx="1623851" cy="9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8F650B81-8FC5-4160-A2E8-F1A46AFE3C52}"/>
              </a:ext>
            </a:extLst>
          </p:cNvPr>
          <p:cNvSpPr txBox="1"/>
          <p:nvPr/>
        </p:nvSpPr>
        <p:spPr>
          <a:xfrm>
            <a:off x="10169469" y="1161594"/>
            <a:ext cx="15850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Change in observed trait-state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25EBB935-80D4-4AD2-B2CF-CC931EE1F783}"/>
              </a:ext>
            </a:extLst>
          </p:cNvPr>
          <p:cNvCxnSpPr>
            <a:cxnSpLocks/>
          </p:cNvCxnSpPr>
          <p:nvPr/>
        </p:nvCxnSpPr>
        <p:spPr>
          <a:xfrm>
            <a:off x="11859523" y="1054100"/>
            <a:ext cx="0" cy="1255682"/>
          </a:xfrm>
          <a:prstGeom prst="line">
            <a:avLst/>
          </a:prstGeom>
          <a:ln w="57150">
            <a:solidFill>
              <a:srgbClr val="F6BC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10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2129</TotalTime>
  <Words>2466</Words>
  <Application>Microsoft Office PowerPoint</Application>
  <PresentationFormat>Widescreen</PresentationFormat>
  <Paragraphs>498</Paragraphs>
  <Slides>48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Algerian</vt:lpstr>
      <vt:lpstr>Arial</vt:lpstr>
      <vt:lpstr>Calibri</vt:lpstr>
      <vt:lpstr>Calibri Light</vt:lpstr>
      <vt:lpstr>Times New Roman</vt:lpstr>
      <vt:lpstr>Office Theme</vt:lpstr>
      <vt:lpstr>Evolutionary modelling with SecSSE</vt:lpstr>
      <vt:lpstr>Introduction</vt:lpstr>
      <vt:lpstr>Species traits and evolution</vt:lpstr>
      <vt:lpstr>SSE Modelling</vt:lpstr>
      <vt:lpstr>SSE Modelling</vt:lpstr>
      <vt:lpstr>SecSSE</vt:lpstr>
      <vt:lpstr>Dependence of speciation on traits</vt:lpstr>
      <vt:lpstr>Dependence of speciation on traits</vt:lpstr>
      <vt:lpstr>Dependence of speciation on traits</vt:lpstr>
      <vt:lpstr>Dependence of speciation on traits</vt:lpstr>
      <vt:lpstr>Dependence of speciation on traits</vt:lpstr>
      <vt:lpstr>Model comparison and parameter estimation</vt:lpstr>
      <vt:lpstr>PowerPoint Presentation</vt:lpstr>
      <vt:lpstr>Accuracy of the phylogenetic tree</vt:lpstr>
      <vt:lpstr>Completeness of trait information</vt:lpstr>
      <vt:lpstr>Similarity of speciation rates</vt:lpstr>
      <vt:lpstr>PowerPoint Presentation</vt:lpstr>
      <vt:lpstr>Research Questions</vt:lpstr>
      <vt:lpstr>Methodology</vt:lpstr>
      <vt:lpstr>Making Trees</vt:lpstr>
      <vt:lpstr>The parameters</vt:lpstr>
      <vt:lpstr>Bias </vt:lpstr>
      <vt:lpstr>Study Groups</vt:lpstr>
      <vt:lpstr>Mis-specifed sampling fraction sets</vt:lpstr>
      <vt:lpstr>Results</vt:lpstr>
      <vt:lpstr>Randomly Trimmed trees, True SF</vt:lpstr>
      <vt:lpstr>Parameter estimates: big vs small trees</vt:lpstr>
      <vt:lpstr>Parameter Estimation</vt:lpstr>
      <vt:lpstr>Parameter Estimation</vt:lpstr>
      <vt:lpstr>Parameter Estimation</vt:lpstr>
      <vt:lpstr>PowerPoint Presentation</vt:lpstr>
      <vt:lpstr>PowerPoint Presentation</vt:lpstr>
      <vt:lpstr>Mis-specifying Sampling Fraction</vt:lpstr>
      <vt:lpstr>PowerPoint Presentation</vt:lpstr>
      <vt:lpstr>Parameter Estimation</vt:lpstr>
      <vt:lpstr>Parameter Estimation</vt:lpstr>
      <vt:lpstr>PowerPoint Presentation</vt:lpstr>
      <vt:lpstr>PowerPoint Presentation</vt:lpstr>
      <vt:lpstr>Discussion</vt:lpstr>
      <vt:lpstr>Effects of Sampling Regime</vt:lpstr>
      <vt:lpstr>Conclusions</vt:lpstr>
      <vt:lpstr>Recommendations </vt:lpstr>
      <vt:lpstr>Recommendations </vt:lpstr>
      <vt:lpstr>The Publication Process</vt:lpstr>
      <vt:lpstr>The Publication Process…</vt:lpstr>
      <vt:lpstr>How long was the process?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SecSSE Sampling Fraction </dc:title>
  <dc:creator>Mynard, Poppy</dc:creator>
  <cp:lastModifiedBy>Microsoft account</cp:lastModifiedBy>
  <cp:revision>63</cp:revision>
  <dcterms:created xsi:type="dcterms:W3CDTF">2020-10-01T13:28:23Z</dcterms:created>
  <dcterms:modified xsi:type="dcterms:W3CDTF">2024-03-04T10:32:55Z</dcterms:modified>
</cp:coreProperties>
</file>